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6" r:id="rId3"/>
    <p:sldId id="257" r:id="rId4"/>
    <p:sldId id="258" r:id="rId5"/>
    <p:sldId id="259" r:id="rId6"/>
    <p:sldId id="285" r:id="rId7"/>
    <p:sldId id="286" r:id="rId8"/>
    <p:sldId id="260" r:id="rId9"/>
    <p:sldId id="261" r:id="rId10"/>
    <p:sldId id="287" r:id="rId11"/>
    <p:sldId id="262" r:id="rId12"/>
    <p:sldId id="274" r:id="rId13"/>
    <p:sldId id="264" r:id="rId14"/>
    <p:sldId id="265" r:id="rId15"/>
    <p:sldId id="288" r:id="rId16"/>
    <p:sldId id="266" r:id="rId17"/>
    <p:sldId id="289" r:id="rId18"/>
    <p:sldId id="267" r:id="rId19"/>
    <p:sldId id="268" r:id="rId20"/>
    <p:sldId id="290" r:id="rId21"/>
    <p:sldId id="269" r:id="rId22"/>
    <p:sldId id="270" r:id="rId23"/>
    <p:sldId id="271" r:id="rId24"/>
    <p:sldId id="272" r:id="rId25"/>
    <p:sldId id="291" r:id="rId26"/>
    <p:sldId id="273" r:id="rId27"/>
    <p:sldId id="292" r:id="rId28"/>
    <p:sldId id="263" r:id="rId29"/>
    <p:sldId id="275" r:id="rId30"/>
    <p:sldId id="276" r:id="rId31"/>
    <p:sldId id="277" r:id="rId32"/>
    <p:sldId id="278" r:id="rId33"/>
    <p:sldId id="279" r:id="rId34"/>
    <p:sldId id="282" r:id="rId35"/>
    <p:sldId id="283" r:id="rId3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12" d="100"/>
          <a:sy n="112" d="100"/>
        </p:scale>
        <p:origin x="-9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32309FF5-D347-4006-9DBE-494304E7212F}" type="datetimeFigureOut">
              <a:rPr lang="da-DK" smtClean="0"/>
              <a:t>05-02-2014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152044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309FF5-D347-4006-9DBE-494304E7212F}" type="datetimeFigureOut">
              <a:rPr lang="da-DK" smtClean="0"/>
              <a:t>05-02-2014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117800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309FF5-D347-4006-9DBE-494304E7212F}" type="datetimeFigureOut">
              <a:rPr lang="da-DK" smtClean="0"/>
              <a:t>05-02-2014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406904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309FF5-D347-4006-9DBE-494304E7212F}" type="datetimeFigureOut">
              <a:rPr lang="da-DK" smtClean="0"/>
              <a:t>05-02-2014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372112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32309FF5-D347-4006-9DBE-494304E7212F}" type="datetimeFigureOut">
              <a:rPr lang="da-DK" smtClean="0"/>
              <a:t>05-02-2014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356292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2309FF5-D347-4006-9DBE-494304E7212F}" type="datetimeFigureOut">
              <a:rPr lang="da-DK" smtClean="0"/>
              <a:t>05-02-2014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43140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2309FF5-D347-4006-9DBE-494304E7212F}" type="datetimeFigureOut">
              <a:rPr lang="da-DK" smtClean="0"/>
              <a:t>05-02-2014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33589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32309FF5-D347-4006-9DBE-494304E7212F}" type="datetimeFigureOut">
              <a:rPr lang="da-DK" smtClean="0"/>
              <a:t>05-02-2014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119378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2309FF5-D347-4006-9DBE-494304E7212F}" type="datetimeFigureOut">
              <a:rPr lang="da-DK" smtClean="0"/>
              <a:t>05-02-2014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235861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32309FF5-D347-4006-9DBE-494304E7212F}" type="datetimeFigureOut">
              <a:rPr lang="da-DK" smtClean="0"/>
              <a:t>05-02-2014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35036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32309FF5-D347-4006-9DBE-494304E7212F}" type="datetimeFigureOut">
              <a:rPr lang="da-DK" smtClean="0"/>
              <a:t>05-02-2014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E2CFD9F-ED6D-4961-A1A4-8A7427BF200E}" type="slidenum">
              <a:rPr lang="da-DK" smtClean="0"/>
              <a:t>‹nr.›</a:t>
            </a:fld>
            <a:endParaRPr lang="da-DK"/>
          </a:p>
        </p:txBody>
      </p:sp>
    </p:spTree>
    <p:extLst>
      <p:ext uri="{BB962C8B-B14F-4D97-AF65-F5344CB8AC3E}">
        <p14:creationId xmlns:p14="http://schemas.microsoft.com/office/powerpoint/2010/main" val="61339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09FF5-D347-4006-9DBE-494304E7212F}" type="datetimeFigureOut">
              <a:rPr lang="da-DK" smtClean="0"/>
              <a:t>05-02-2014</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CFD9F-ED6D-4961-A1A4-8A7427BF200E}" type="slidenum">
              <a:rPr lang="da-DK" smtClean="0"/>
              <a:t>‹nr.›</a:t>
            </a:fld>
            <a:endParaRPr lang="da-DK"/>
          </a:p>
        </p:txBody>
      </p:sp>
    </p:spTree>
    <p:extLst>
      <p:ext uri="{BB962C8B-B14F-4D97-AF65-F5344CB8AC3E}">
        <p14:creationId xmlns:p14="http://schemas.microsoft.com/office/powerpoint/2010/main" val="3222987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1.jp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jp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jp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1.jp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plimg.no.publicus.com/galleryimage/PL/20130805/ALBERTSLUNDPOSTEN/805009994/PH/0/8/PH-805009994.jpg&amp;Maxw=1024&amp;Maxh=768" TargetMode="External"/><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hyperlink" Target="http://plimg.no.publicus.com/galleryimage/PL/20130805/ALBERTSLUNDPOSTEN/805009994/PH/0/4/PH-805009994.jpg&amp;Maxw=1024&amp;Maxh=768" TargetMode="External"/><Relationship Id="rId10" Type="http://schemas.openxmlformats.org/officeDocument/2006/relationships/image" Target="../media/image80.jpeg"/><Relationship Id="rId4" Type="http://schemas.openxmlformats.org/officeDocument/2006/relationships/image" Target="../media/image77.jpeg"/><Relationship Id="rId9"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hyperlink" Target="https://www.facebook.com/photo.php?fbid=303676936437903&amp;set=a.221985837940347.1073741825.211196819019249&amp;type=1&amp;relevant_count=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jp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hyperlink" Target="http://www.nordea.dk/" TargetMode="External"/><Relationship Id="rId7" Type="http://schemas.openxmlformats.org/officeDocument/2006/relationships/image" Target="../media/image1.jp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hyperlink" Target="http://www.mute.dk/" TargetMode="External"/><Relationship Id="rId4" Type="http://schemas.openxmlformats.org/officeDocument/2006/relationships/image" Target="../media/image108.jpeg"/><Relationship Id="rId9" Type="http://schemas.openxmlformats.org/officeDocument/2006/relationships/image" Target="../media/image111.jpeg"/></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kulturhusetbirkelundgaard.dk/"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0" Type="http://schemas.openxmlformats.org/officeDocument/2006/relationships/hyperlink" Target="http://plimg.no.publicus.com/galleryimage/PL/20130805/ALBERTSLUNDPOSTEN/805009994/PH/0/8/PH-805009994.jpg&amp;Maxw=1024&amp;Maxh=768" TargetMode="External"/><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endParaRPr lang="da-DK" dirty="0" smtClean="0"/>
          </a:p>
          <a:p>
            <a:pPr marL="0" indent="0">
              <a:buNone/>
            </a:pPr>
            <a:endParaRPr lang="da-DK" dirty="0" smtClean="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73" y="1412776"/>
            <a:ext cx="7380312" cy="4907122"/>
          </a:xfrm>
          <a:prstGeom prst="rect">
            <a:avLst/>
          </a:prstGeom>
        </p:spPr>
      </p:pic>
      <p:sp>
        <p:nvSpPr>
          <p:cNvPr id="7" name="Rektangel 6"/>
          <p:cNvSpPr/>
          <p:nvPr/>
        </p:nvSpPr>
        <p:spPr>
          <a:xfrm>
            <a:off x="1619672" y="1484784"/>
            <a:ext cx="5832648" cy="1323439"/>
          </a:xfrm>
          <a:prstGeom prst="rect">
            <a:avLst/>
          </a:prstGeom>
        </p:spPr>
        <p:txBody>
          <a:bodyPr wrap="square">
            <a:spAutoFit/>
          </a:bodyPr>
          <a:lstStyle/>
          <a:p>
            <a:pPr algn="ctr"/>
            <a:r>
              <a:rPr lang="da-DK" sz="4000" b="1" dirty="0">
                <a:solidFill>
                  <a:schemeClr val="bg1"/>
                </a:solidFill>
              </a:rPr>
              <a:t>Velkommen til Generalforsamling 2014</a:t>
            </a:r>
          </a:p>
        </p:txBody>
      </p:sp>
    </p:spTree>
    <p:extLst>
      <p:ext uri="{BB962C8B-B14F-4D97-AF65-F5344CB8AC3E}">
        <p14:creationId xmlns:p14="http://schemas.microsoft.com/office/powerpoint/2010/main" val="1051745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j</a:t>
            </a:r>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4" name="Tekstboks 3"/>
          <p:cNvSpPr txBox="1"/>
          <p:nvPr/>
        </p:nvSpPr>
        <p:spPr>
          <a:xfrm>
            <a:off x="987090" y="1700808"/>
            <a:ext cx="756084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3200" dirty="0" smtClean="0">
                <a:latin typeface="AR CENA" panose="02000000000000000000" pitchFamily="2" charset="0"/>
              </a:rPr>
              <a:t>Anvendelsen af Længen – Bestyrelsesmøder</a:t>
            </a:r>
          </a:p>
          <a:p>
            <a:r>
              <a:rPr lang="da-DK" sz="3200" dirty="0" smtClean="0">
                <a:latin typeface="AR CENA" panose="02000000000000000000" pitchFamily="2" charset="0"/>
              </a:rPr>
              <a:t>Grupperne: – Foto-, Læse- og Patchworkgruppen</a:t>
            </a:r>
          </a:p>
          <a:p>
            <a:r>
              <a:rPr lang="da-DK" sz="3200" dirty="0" smtClean="0">
                <a:latin typeface="AR CENA" panose="02000000000000000000" pitchFamily="2" charset="0"/>
              </a:rPr>
              <a:t>Og måske en Bridgegruppe – eller andet ?</a:t>
            </a:r>
            <a:endParaRPr lang="da-DK" sz="3200" dirty="0">
              <a:latin typeface="AR CENA" panose="02000000000000000000" pitchFamily="2" charset="0"/>
            </a:endParaRPr>
          </a:p>
        </p:txBody>
      </p:sp>
      <p:pic>
        <p:nvPicPr>
          <p:cNvPr id="3074" name="Picture 2" descr="C:\Jørns Computer\Mine billeder\Birkelundgaard Billeder\Patchwork\2014-01-06 16.06.22_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221088"/>
            <a:ext cx="3001620" cy="22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59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4" name="Rektangel 3"/>
          <p:cNvSpPr/>
          <p:nvPr/>
        </p:nvSpPr>
        <p:spPr>
          <a:xfrm>
            <a:off x="2015716" y="1628800"/>
            <a:ext cx="5112568" cy="369332"/>
          </a:xfrm>
          <a:prstGeom prst="rect">
            <a:avLst/>
          </a:prstGeom>
        </p:spPr>
        <p:txBody>
          <a:bodyPr wrap="square">
            <a:spAutoFit/>
          </a:bodyPr>
          <a:lstStyle/>
          <a:p>
            <a:pPr lvl="0"/>
            <a:r>
              <a:rPr lang="da-DK" b="1" dirty="0"/>
              <a:t>Arrangementer i </a:t>
            </a:r>
            <a:r>
              <a:rPr lang="da-DK" b="1" dirty="0" smtClean="0"/>
              <a:t>2013 </a:t>
            </a:r>
            <a:r>
              <a:rPr lang="da-DK" b="1" dirty="0"/>
              <a:t>og foreløbige planer for </a:t>
            </a:r>
            <a:r>
              <a:rPr lang="da-DK" b="1" dirty="0" smtClean="0"/>
              <a:t>2014</a:t>
            </a:r>
            <a:endParaRPr lang="da-DK" dirty="0"/>
          </a:p>
        </p:txBody>
      </p:sp>
      <p:pic>
        <p:nvPicPr>
          <p:cNvPr id="17" name="Billed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4100" name="Picture 4" descr="http://www.kulturhusetbirkelundgaard.dk/sites/all/themes/skabelon/images/Dines%20Bog%C3%B8%20Fl%20og%20Cit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177" y="4515125"/>
            <a:ext cx="1391771" cy="19577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kulturhusetbirkelundgaard.dk/sites/all/themes/skabelon/images/Agendacentret%20Byttemark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204" y="4409415"/>
            <a:ext cx="1375795" cy="19287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kulturhusetbirkelundgaard.dk/sites/all/themes/skabelon/images/Lindhart%20J%C3%B8de-Sveri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330" y="4355370"/>
            <a:ext cx="1374006" cy="194626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kulturhusetbirkelundgaard.dk/sites/all/themes/skabelon/images/kunsthaand_2013_web_8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4437075"/>
            <a:ext cx="1327584" cy="17828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kulturhusetbirkelundgaard.dk/sites/all/themes/skabelon/images/Rumlepotten%20sca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3621" y="4320780"/>
            <a:ext cx="1374203" cy="188262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kulturhusetbirkelundgaard.dk/sites/all/themes/skabelon/images/loppemarked%2020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533175"/>
            <a:ext cx="1212561" cy="176846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kulturhusetbirkelundgaard.dk/sites/all/themes/skabelon/images/Jazz%202013_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1702" y="1594389"/>
            <a:ext cx="1435246" cy="200868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kulturhusetbirkelundgaard.dk/sites/all/themes/skabelon/images/jane-shane_2013_v3_we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8376" y="2223889"/>
            <a:ext cx="1251717" cy="179880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www.kulturhusetbirkelundgaard.dk/sites/all/themes/skabelon/images/opera_70x100_2013_we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0333" y="2216841"/>
            <a:ext cx="1167544" cy="1708672"/>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kulturhusetbirkelundgaard.dk/sites/all/themes/skabelon/images/matador_2013_web_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46277" y="2223889"/>
            <a:ext cx="1214056" cy="1708672"/>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kulturhusetbirkelundgaard.dk/sites/all/themes/skabelon/images/F%C3%A6r%C3%B8erne%20Birkelundg%C3%A5rd%20PLAKAT_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46969" y="2237874"/>
            <a:ext cx="1196561" cy="1683762"/>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www.kulturhusetbirkelundgaard.dk/sites/all/themes/skabelon/images/sirius_2013_we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33323" y="2223889"/>
            <a:ext cx="1213646" cy="1711732"/>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www.kulturhusetbirkelundgaard.dk/sites/all/themes/skabelon/images/Nordic_singers_nytaarskonce_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335" y="1904863"/>
            <a:ext cx="1266114" cy="180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12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icture 13" descr="C:\Jørns Computer\Mine billeder\Birkelundgaard Billeder\Plakater\Nordic_singers_nytaarskonce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75" y="1916832"/>
            <a:ext cx="1333449" cy="190429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Jørns Computer\Mine billeder\Birkelundgaard Billeder\Nytårskoncert 2013\Albertslundposten\Nytårs-operagalla13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287" y="3875318"/>
            <a:ext cx="1695425" cy="113028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Jørns Computer\Mine billeder\Birkelundgaard Billeder\Nytårskoncert 2013\Albertslundposten\Nytårs-operagalla15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130559"/>
            <a:ext cx="2339387" cy="1559591"/>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Jørns Computer\Mine billeder\Birkelundgaard Billeder\Nytårskoncert 2013\Albertslundposten\Nytårs-operagalla14_re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230" y="3429000"/>
            <a:ext cx="2348633" cy="156575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Jørns Computer\Mine billeder\Birkelundgaard Billeder\Nytårskoncert 2013\Albertslundposten\Nytårs-operagalla1_resi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282" y="1962052"/>
            <a:ext cx="1973380" cy="1315587"/>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C:\Jørns Computer\Mine billeder\Birkelundgaard Billeder\Nytårskoncert 2013\Albertslundposten\Nytårs-operagalla4_re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639" y="2010946"/>
            <a:ext cx="2016224" cy="134414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C:\Jørns Computer\Mine billeder\Birkelundgaard Billeder\Nytårskoncert 2013\Albertslundposten\Nytårs-operagalla6_resiz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3439846"/>
            <a:ext cx="2348632" cy="1565755"/>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C:\Jørns Computer\Mine billeder\Birkelundgaard Billeder\Nytårskoncert 2013\Albertslundposten\Nytårs-operagalla9_resiz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3859" y="5156317"/>
            <a:ext cx="2236281" cy="1490854"/>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C:\Jørns Computer\Mine billeder\Birkelundgaard Billeder\Nytårskoncert 2013\Albertslundposten\Nytårs-operagalla10_resiz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 y="5113338"/>
            <a:ext cx="2365218" cy="1576812"/>
          </a:xfrm>
          <a:prstGeom prst="rect">
            <a:avLst/>
          </a:prstGeom>
          <a:noFill/>
          <a:extLst>
            <a:ext uri="{909E8E84-426E-40DD-AFC4-6F175D3DCCD1}">
              <a14:hiddenFill xmlns:a14="http://schemas.microsoft.com/office/drawing/2010/main">
                <a:solidFill>
                  <a:srgbClr val="FFFFFF"/>
                </a:solidFill>
              </a14:hiddenFill>
            </a:ext>
          </a:extLst>
        </p:spPr>
      </p:pic>
      <p:pic>
        <p:nvPicPr>
          <p:cNvPr id="13" name="Billed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1500875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9219" name="Picture 3" descr="ensiriusmand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06" y="3087889"/>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siriu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763" y="3027320"/>
            <a:ext cx="30384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sirius_2013_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087690"/>
            <a:ext cx="2880320" cy="408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440093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7170" name="Picture 2" descr="Færøerne Birkelundgård PLAK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7217" y="1628800"/>
            <a:ext cx="3082479" cy="437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7171" name="Picture 3" descr="C:\Jørns Computer\Mine billeder\Album\Tjenesterejser\Færøerne\Færøerne 1999\Natu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72816"/>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Jørns Computer\Mine billeder\Album\Tjenesterejser\Færøerne\Færøerne sep. 2000\P9190025_re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16242"/>
            <a:ext cx="2448272" cy="18362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Jørns Computer\Mine billeder\Album\Tjenesterejser\Færøerne\Færøerne sep. 2000\P9210115_resi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764680"/>
            <a:ext cx="2468795" cy="185159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Jørns Computer\Mine billeder\Album\Tjenesterejser\Færøerne\Færøerne sep. 2000\P9210101_re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120" y="4086845"/>
            <a:ext cx="2346969" cy="176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13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Jørns Computer\Mine billeder\Birkelundgaard Billeder\Foredrag\Mordet på PB-vej\15-11-2012 DOBBELTDRABET  PÅ PETER BANGS VEJ VED DINES BOGØ 011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441" y="2968359"/>
            <a:ext cx="3140075" cy="217963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8196" name="Picture 4" descr="C:\Jørns Computer\Mine billeder\Birkelundgaard Billeder\Kroer langs Roskildevej\IMG_7091_resiz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007004"/>
            <a:ext cx="3422625" cy="22841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tador_2013_we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8932" y="1916832"/>
            <a:ext cx="2571275" cy="363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152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1268" name="Picture 4" descr="DSC_0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055" y="1124744"/>
            <a:ext cx="1952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9220" name="Picture 4" descr="C:\Jørns Computer\Mine billeder\Birkelundgaard Billeder\GallaOpera 2013\Albertslundposten\udsnit af pu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537" y="4553561"/>
            <a:ext cx="3146807" cy="20996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Jørns Computer\Mine billeder\Birkelundgaard Billeder\GallaOpera 2013\Ivans\02-06 JUNI 2013 OPERA BIRKELUNDGÅRD 035_re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906" y="1916832"/>
            <a:ext cx="3641725"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IMG_13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511491"/>
            <a:ext cx="17430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C:\Jørns Computer\Mine billeder\Birkelundgaard Billeder\GallaOpera 2013\Albertslundposten\Randi wal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5537" y="2086924"/>
            <a:ext cx="3120143" cy="2081843"/>
          </a:xfrm>
          <a:prstGeom prst="rect">
            <a:avLst/>
          </a:prstGeom>
          <a:noFill/>
          <a:extLst>
            <a:ext uri="{909E8E84-426E-40DD-AFC4-6F175D3DCCD1}">
              <a14:hiddenFill xmlns:a14="http://schemas.microsoft.com/office/drawing/2010/main">
                <a:solidFill>
                  <a:srgbClr val="FFFFFF"/>
                </a:solidFill>
              </a14:hiddenFill>
            </a:ext>
          </a:extLst>
        </p:spPr>
      </p:pic>
      <p:pic>
        <p:nvPicPr>
          <p:cNvPr id="9218" name="Billede 1" descr="http://www.kulturhusetbirkelundgaard.dk/sites/all/themes/skabelon/images/opera_70x100_2013_we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6627" y="1525757"/>
            <a:ext cx="2189803" cy="320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C:\Jørns Computer\Mine billeder\Birkelundgaard Billeder\GallaOpera 2013\Albertslundposten\I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592" y="4592329"/>
            <a:ext cx="3088703" cy="206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634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4" name="Tekstboks 3"/>
          <p:cNvSpPr txBox="1"/>
          <p:nvPr/>
        </p:nvSpPr>
        <p:spPr>
          <a:xfrm>
            <a:off x="920967" y="1700808"/>
            <a:ext cx="7752507" cy="400110"/>
          </a:xfrm>
          <a:prstGeom prst="rect">
            <a:avLst/>
          </a:prstGeom>
          <a:noFill/>
        </p:spPr>
        <p:txBody>
          <a:bodyPr wrap="none" rtlCol="0">
            <a:spAutoFit/>
          </a:bodyPr>
          <a:lstStyle/>
          <a:p>
            <a:r>
              <a:rPr lang="da-DK" sz="2000" b="1" dirty="0" smtClean="0"/>
              <a:t>Skulpturudstilling i samarbejde med Kunstforeningen og Hyldespjældet</a:t>
            </a:r>
            <a:endParaRPr lang="da-DK" sz="2000" b="1" dirty="0"/>
          </a:p>
        </p:txBody>
      </p:sp>
      <p:pic>
        <p:nvPicPr>
          <p:cNvPr id="11266" name="Billede 2" descr="http://www.kulturhusetbirkelundgaard.dk/sites/all/themes/skabelon/images/H%20C%20anders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348880"/>
            <a:ext cx="16192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Galschiøt i la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813" y="2360713"/>
            <a:ext cx="5940661"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391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20130616 (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18" y="4009380"/>
            <a:ext cx="3442078" cy="2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da-DK" dirty="0"/>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0242" name="Billede 10" descr="http://www.kulturhusetbirkelundgaard.dk/sites/all/themes/skabelon/images/jane-shane_2013_v3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628800"/>
            <a:ext cx="2404715" cy="344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20130616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1741677"/>
            <a:ext cx="2446623" cy="163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20130616 (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1628800"/>
            <a:ext cx="2063924" cy="265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MG_186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3475" y="5114264"/>
            <a:ext cx="16160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IMG_186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8530" y="4024791"/>
            <a:ext cx="3138290" cy="209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098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3315" name="Picture 3" descr="162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60429"/>
            <a:ext cx="2913708" cy="193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G_04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7236" y="4270506"/>
            <a:ext cx="2896721" cy="191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IMG_0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836" y="4284978"/>
            <a:ext cx="2823984" cy="189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2290" name="Billede 3" descr="http://www.kulturhusetbirkelundgaard.dk/sites/all/themes/skabelon/images/Jazz%202013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1556792"/>
            <a:ext cx="169583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980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32656"/>
            <a:ext cx="7772400" cy="3267795"/>
          </a:xfrm>
        </p:spPr>
        <p:txBody>
          <a:bodyPr>
            <a:normAutofit fontScale="90000"/>
          </a:bodyPr>
          <a:lstStyle/>
          <a:p>
            <a:pPr lvl="0">
              <a:spcAft>
                <a:spcPts val="0"/>
              </a:spcAft>
            </a:pPr>
            <a:r>
              <a:rPr lang="da-DK" sz="2400" dirty="0" smtClean="0">
                <a:effectLst/>
                <a:latin typeface="Arial"/>
                <a:ea typeface="Times New Roman"/>
              </a:rPr>
              <a:t/>
            </a:r>
            <a:br>
              <a:rPr lang="da-DK" sz="2400" dirty="0" smtClean="0">
                <a:effectLst/>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r>
              <a:rPr lang="da-DK" sz="2400" dirty="0">
                <a:latin typeface="Arial"/>
                <a:ea typeface="Times New Roman"/>
              </a:rPr>
              <a:t/>
            </a:r>
            <a:br>
              <a:rPr lang="da-DK" sz="2400" dirty="0">
                <a:latin typeface="Arial"/>
                <a:ea typeface="Times New Roman"/>
              </a:rPr>
            </a:br>
            <a:r>
              <a:rPr lang="da-DK" sz="2400" dirty="0" smtClean="0">
                <a:latin typeface="Arial"/>
                <a:ea typeface="Times New Roman"/>
              </a:rPr>
              <a:t/>
            </a:r>
            <a:br>
              <a:rPr lang="da-DK" sz="2400" dirty="0" smtClean="0">
                <a:latin typeface="Arial"/>
                <a:ea typeface="Times New Roman"/>
              </a:rPr>
            </a:br>
            <a:endParaRPr lang="da-DK" sz="2400" dirty="0"/>
          </a:p>
        </p:txBody>
      </p:sp>
      <p:sp>
        <p:nvSpPr>
          <p:cNvPr id="3" name="Undertitel 2"/>
          <p:cNvSpPr>
            <a:spLocks noGrp="1"/>
          </p:cNvSpPr>
          <p:nvPr>
            <p:ph type="subTitle" idx="1"/>
          </p:nvPr>
        </p:nvSpPr>
        <p:spPr>
          <a:xfrm>
            <a:off x="1371600" y="6858000"/>
            <a:ext cx="6400800" cy="243408"/>
          </a:xfrm>
        </p:spPr>
        <p:txBody>
          <a:bodyPr>
            <a:normAutofit fontScale="32500" lnSpcReduction="20000"/>
          </a:bodyPr>
          <a:lstStyle/>
          <a:p>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7" name="Rektangel 6"/>
          <p:cNvSpPr/>
          <p:nvPr/>
        </p:nvSpPr>
        <p:spPr>
          <a:xfrm>
            <a:off x="484950" y="1350825"/>
            <a:ext cx="8227973" cy="5632311"/>
          </a:xfrm>
          <a:prstGeom prst="rect">
            <a:avLst/>
          </a:prstGeom>
        </p:spPr>
        <p:txBody>
          <a:bodyPr wrap="square">
            <a:spAutoFit/>
          </a:bodyPr>
          <a:lstStyle/>
          <a:p>
            <a:pPr algn="ctr"/>
            <a:r>
              <a:rPr lang="da-DK" dirty="0"/>
              <a:t>Denne beretning er delt op i følgende afsnit, der hver især indeholder forløbet af 2013 og planerne i 2014:</a:t>
            </a:r>
          </a:p>
          <a:p>
            <a:pPr algn="ctr"/>
            <a:r>
              <a:rPr lang="da-DK" dirty="0"/>
              <a:t> </a:t>
            </a:r>
          </a:p>
          <a:p>
            <a:pPr lvl="0" algn="ctr"/>
            <a:r>
              <a:rPr lang="da-DK" sz="2400" b="1" dirty="0"/>
              <a:t>Bestyrelsens sammensætning 2013</a:t>
            </a:r>
          </a:p>
          <a:p>
            <a:pPr lvl="0" algn="ctr"/>
            <a:r>
              <a:rPr lang="da-DK" sz="2400" b="1" dirty="0"/>
              <a:t>Hjemmesiden, Facebooksiden, Logo og Plakater</a:t>
            </a:r>
          </a:p>
          <a:p>
            <a:pPr lvl="0" algn="ctr"/>
            <a:r>
              <a:rPr lang="da-DK" sz="2400" b="1" dirty="0"/>
              <a:t>Nyhedsbreve</a:t>
            </a:r>
          </a:p>
          <a:p>
            <a:pPr lvl="0" algn="ctr"/>
            <a:r>
              <a:rPr lang="da-DK" sz="2400" b="1" dirty="0"/>
              <a:t>Laden</a:t>
            </a:r>
          </a:p>
          <a:p>
            <a:pPr lvl="0" algn="ctr"/>
            <a:r>
              <a:rPr lang="da-DK" sz="2400" b="1" dirty="0"/>
              <a:t>Længen 2013</a:t>
            </a:r>
          </a:p>
          <a:p>
            <a:pPr lvl="0" algn="ctr"/>
            <a:r>
              <a:rPr lang="da-DK" sz="2400" b="1" dirty="0"/>
              <a:t>Arrangementer i 2013 og foreløbige planer for 2014</a:t>
            </a:r>
          </a:p>
          <a:p>
            <a:pPr lvl="0" algn="ctr"/>
            <a:r>
              <a:rPr lang="da-DK" sz="2400" b="1" dirty="0"/>
              <a:t>Arbejdsgrupperne</a:t>
            </a:r>
          </a:p>
          <a:p>
            <a:pPr lvl="0" algn="ctr"/>
            <a:r>
              <a:rPr lang="da-DK" sz="2400" b="1" dirty="0"/>
              <a:t>Kommunen</a:t>
            </a:r>
          </a:p>
          <a:p>
            <a:pPr lvl="0" algn="ctr"/>
            <a:r>
              <a:rPr lang="da-DK" sz="2400" b="1" dirty="0"/>
              <a:t>Anskaffelser </a:t>
            </a:r>
          </a:p>
          <a:p>
            <a:pPr lvl="0" algn="ctr"/>
            <a:r>
              <a:rPr lang="da-DK" sz="2400" b="1" dirty="0"/>
              <a:t>Donationer</a:t>
            </a:r>
          </a:p>
          <a:p>
            <a:pPr algn="ctr"/>
            <a:r>
              <a:rPr lang="da-DK" sz="2400" b="1" dirty="0"/>
              <a:t> </a:t>
            </a:r>
          </a:p>
          <a:p>
            <a:pPr algn="ctr"/>
            <a:r>
              <a:rPr lang="da-DK" sz="2400" b="1" dirty="0"/>
              <a:t>Foreningen talte ved årsskiftet ca. 470 medlemmer.</a:t>
            </a:r>
          </a:p>
          <a:p>
            <a:r>
              <a:rPr lang="da-DK" dirty="0"/>
              <a:t> </a:t>
            </a:r>
          </a:p>
        </p:txBody>
      </p:sp>
    </p:spTree>
    <p:extLst>
      <p:ext uri="{BB962C8B-B14F-4D97-AF65-F5344CB8AC3E}">
        <p14:creationId xmlns:p14="http://schemas.microsoft.com/office/powerpoint/2010/main" val="2213183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4338" name="Billede 4" descr="http://www.kulturhusetbirkelundgaard.dk/sites/all/themes/skabelon/images/loppemarked%20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616" y="1379711"/>
            <a:ext cx="2203496" cy="320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DSC004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79712"/>
            <a:ext cx="28892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Billede 6" descr="http://plimg.no.publicus.com/galleryimage/PL/20130805/ALBERTSLUNDPOSTEN/805009994/PH/0/4/PH-805009994.jpg&amp;Maxw=618&amp;Maxh=411">
            <a:hlinkClick r:id="rId5" tooltip="&quot;&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05" y="3639408"/>
            <a:ext cx="2919590" cy="194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SC004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6616" y="4797152"/>
            <a:ext cx="2409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Billede 9" descr="http://plimg.no.publicus.com/galleryimage/PL/20130805/ALBERTSLUNDPOSTEN/805009994/PH/0/8/PH-805009994.jpg&amp;Maxw=618&amp;Maxh=411">
            <a:hlinkClick r:id="rId8" tooltip="&quot;&quo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9555" y="1517791"/>
            <a:ext cx="2819074" cy="188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DSC0044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4173" y="3697089"/>
            <a:ext cx="2852772" cy="214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521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4338" name="Picture 2" descr="Ruimlepotten 20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4453" y="2011363"/>
            <a:ext cx="1657076" cy="236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519261" y="1350825"/>
            <a:ext cx="3876382" cy="369332"/>
          </a:xfrm>
          <a:prstGeom prst="rect">
            <a:avLst/>
          </a:prstGeom>
        </p:spPr>
        <p:txBody>
          <a:bodyPr wrap="none">
            <a:spAutoFit/>
          </a:bodyPr>
          <a:lstStyle/>
          <a:p>
            <a:pPr lvl="0"/>
            <a:r>
              <a:rPr lang="da-DK" b="1" dirty="0" smtClean="0"/>
              <a:t>Det regnede fælt – så laden kom i brug</a:t>
            </a:r>
            <a:endParaRPr lang="da-DK" b="1" dirty="0"/>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3314" name="Picture 2" descr="C:\Jørns Computer\Mine billeder\Birkelundgaard Billeder\Rumlepotten\IMG_5154_resiz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7767" y="4149080"/>
            <a:ext cx="3429869" cy="228898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Jørns Computer\Mine billeder\Birkelundgaard Billeder\Rumlepotten\18-08-2013 IRSK MUSIK BIRKELUNDGÅRD 013_resiz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191" y="4567831"/>
            <a:ext cx="2304256" cy="17262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Jørns Computer\Mine billeder\Birkelundgaard Billeder\Rumlepotten\18-08-2013 IRSK MUSIK BIRKELUNDGÅRD 004_resi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581" y="2132856"/>
            <a:ext cx="2163762"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Jørns Computer\Mine billeder\Birkelundgaard Billeder\Rumlepotten\18-08-2013 IRSK MUSIK BIRKELUNDGÅRD 006_re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1743604"/>
            <a:ext cx="3544218" cy="26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52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5363" name="Picture 3" descr="IMG_1131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084882"/>
            <a:ext cx="2880320" cy="192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IMG_1230_re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12" y="4557193"/>
            <a:ext cx="2706261"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02-09-2012 KUNSTHÅNDVÆRKERMARKED BIRKELUNDGÅRD 034_r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7" y="4221088"/>
            <a:ext cx="2966105" cy="205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02-09-2012 KUNSTHÅNDVÆRKERMARKED BIRKELUNDGÅRD 026_r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168317"/>
            <a:ext cx="21526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4" name="Billede 11" descr="http://www.kulturhusetbirkelundgaard.dk/sites/all/themes/skabelon/images/kunsthaand_2013_web_8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896" y="1724473"/>
            <a:ext cx="225159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896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4" name="Tekstboks 3"/>
          <p:cNvSpPr txBox="1"/>
          <p:nvPr/>
        </p:nvSpPr>
        <p:spPr>
          <a:xfrm>
            <a:off x="479037" y="1556792"/>
            <a:ext cx="7007046" cy="523220"/>
          </a:xfrm>
          <a:prstGeom prst="rect">
            <a:avLst/>
          </a:prstGeom>
          <a:noFill/>
        </p:spPr>
        <p:txBody>
          <a:bodyPr wrap="none" rtlCol="0">
            <a:spAutoFit/>
          </a:bodyPr>
          <a:lstStyle/>
          <a:p>
            <a:r>
              <a:rPr lang="da-DK" sz="2800" b="1" dirty="0" smtClean="0">
                <a:latin typeface="AR BERKLEY" panose="02000000000000000000" pitchFamily="2" charset="0"/>
              </a:rPr>
              <a:t>Vi deltog i Foreningernes dag den 7. september </a:t>
            </a:r>
            <a:endParaRPr lang="da-DK" sz="2800" b="1" dirty="0">
              <a:latin typeface="AR BERKLEY" panose="02000000000000000000" pitchFamily="2" charset="0"/>
            </a:endParaRPr>
          </a:p>
        </p:txBody>
      </p:sp>
      <p:pic>
        <p:nvPicPr>
          <p:cNvPr id="5" name="Picture 2" descr="!cid_3518A9BE2D024D06ACF994CFF4F39606@AaseP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128" y="1556792"/>
            <a:ext cx="9715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boks 5"/>
          <p:cNvSpPr txBox="1"/>
          <p:nvPr/>
        </p:nvSpPr>
        <p:spPr>
          <a:xfrm>
            <a:off x="323528" y="3263172"/>
            <a:ext cx="8222123" cy="461665"/>
          </a:xfrm>
          <a:prstGeom prst="rect">
            <a:avLst/>
          </a:prstGeom>
          <a:noFill/>
        </p:spPr>
        <p:txBody>
          <a:bodyPr wrap="none" rtlCol="0">
            <a:spAutoFit/>
          </a:bodyPr>
          <a:lstStyle/>
          <a:p>
            <a:r>
              <a:rPr lang="da-DK" sz="2400" b="1" dirty="0" smtClean="0">
                <a:latin typeface="AR BERKLEY" panose="02000000000000000000" pitchFamily="2" charset="0"/>
              </a:rPr>
              <a:t>Og lånte lade og gårdsplads ud til Agendacentret den 19. september</a:t>
            </a:r>
            <a:endParaRPr lang="da-DK" sz="2400" b="1" dirty="0">
              <a:latin typeface="AR BERKLEY" panose="02000000000000000000" pitchFamily="2" charset="0"/>
            </a:endParaRPr>
          </a:p>
        </p:txBody>
      </p:sp>
      <p:pic>
        <p:nvPicPr>
          <p:cNvPr id="16387" name="Billede 12" descr="Billede: Tak for i går! Dejlig dag! 166 var ude og samle 684 kilo affald om formiddagen. Om eftermiddagen var vi så over 100 på Birkelundgård på en gårdsplads badet i strålende solskin. Her blev der bl.a. uddelt priser. Kunstforeningen fik FORSKØNNELSESPRISEN. VA 4 Syd blev ÅRETS BOLIGOMRÅDE, mens Doc T fik prisen som årets POET for sangen &quot;Slentre gennem A-Town&quot;. Endelig blev byens hurtigste med en affalds-snapper fundet. Efter et tæt indledende heat og en endnu tættere finale, kunne Morten fra Herstedøster kåres som årets Snapper :-)&#10;Billedet er fra snapperfinalen, hvor 5 genstande skulle bringes fra den ene ende af banen til den anden med en snapper - uden at tabe noget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80" y="3831366"/>
            <a:ext cx="4168697" cy="2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092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4" name="Picture 2" descr="http://www.kulturhusetbirkelundgaard.dk/sites/all/themes/skabelon/images/Lindhart%20J%C3%B8de-Sveri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73" y="1628800"/>
            <a:ext cx="3336109" cy="47255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2013-10-17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512" y="1628800"/>
            <a:ext cx="3302839" cy="248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2013-11-21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648" y="4336092"/>
            <a:ext cx="3351482" cy="252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212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8434" name="Billede 15" descr="http://www.kulturhusetbirkelundgaard.dk/sites/all/themes/skabelon/images/Agendacentret%20Byttemark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772816"/>
            <a:ext cx="2371551" cy="332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Billede 13" descr="i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645" y="2204864"/>
            <a:ext cx="5283254"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163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8435" name="Picture 3" descr="15-11-2012 DOBBELTDRABET  PÅ PETER BANGS VEJ VED DINES BOGØ 014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29" y="1558817"/>
            <a:ext cx="3359026" cy="232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9458" name="Picture 2" descr="http://www.kulturhusetbirkelundgaard.dk/sites/all/themes/skabelon/images/Dines%20Bog%C3%B8%20Fl%20og%20Citr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19" y="1556792"/>
            <a:ext cx="3312368" cy="465944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2013-11-21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529" y="4077072"/>
            <a:ext cx="3336245" cy="250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544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4" name="Tekstboks 3"/>
          <p:cNvSpPr txBox="1"/>
          <p:nvPr/>
        </p:nvSpPr>
        <p:spPr>
          <a:xfrm>
            <a:off x="467543" y="1763524"/>
            <a:ext cx="8465779" cy="400110"/>
          </a:xfrm>
          <a:prstGeom prst="rect">
            <a:avLst/>
          </a:prstGeom>
          <a:noFill/>
        </p:spPr>
        <p:txBody>
          <a:bodyPr wrap="none" rtlCol="0">
            <a:spAutoFit/>
          </a:bodyPr>
          <a:lstStyle/>
          <a:p>
            <a:r>
              <a:rPr lang="da-DK" sz="2000" b="1" dirty="0" smtClean="0">
                <a:latin typeface="AR BERKLEY" panose="02000000000000000000" pitchFamily="2" charset="0"/>
              </a:rPr>
              <a:t>Tak </a:t>
            </a:r>
            <a:r>
              <a:rPr lang="da-DK" sz="2000" b="1" dirty="0" smtClean="0">
                <a:latin typeface="Agency FB" panose="020B0503020202020204" pitchFamily="34" charset="0"/>
              </a:rPr>
              <a:t>til</a:t>
            </a:r>
            <a:r>
              <a:rPr lang="da-DK" sz="2000" b="1" dirty="0" smtClean="0">
                <a:latin typeface="AR BERKLEY" panose="02000000000000000000" pitchFamily="2" charset="0"/>
              </a:rPr>
              <a:t> Ole </a:t>
            </a:r>
            <a:r>
              <a:rPr lang="da-DK" sz="2000" b="1" dirty="0" smtClean="0">
                <a:latin typeface="+mj-lt"/>
              </a:rPr>
              <a:t>for</a:t>
            </a:r>
            <a:r>
              <a:rPr lang="da-DK" sz="2000" b="1" dirty="0" smtClean="0">
                <a:latin typeface="AR BERKLEY" panose="02000000000000000000" pitchFamily="2" charset="0"/>
              </a:rPr>
              <a:t> Rundvisningen i Hyldespjældets </a:t>
            </a:r>
            <a:r>
              <a:rPr lang="da-DK" sz="2000" b="1" dirty="0" err="1" smtClean="0">
                <a:latin typeface="AR BERKLEY" panose="02000000000000000000" pitchFamily="2" charset="0"/>
              </a:rPr>
              <a:t>SkulpturBank</a:t>
            </a:r>
            <a:r>
              <a:rPr lang="da-DK" sz="2000" b="1" dirty="0" smtClean="0">
                <a:latin typeface="AR BERKLEY" panose="02000000000000000000" pitchFamily="2" charset="0"/>
              </a:rPr>
              <a:t> den 21. november</a:t>
            </a:r>
            <a:endParaRPr lang="da-DK" sz="2000" b="1" dirty="0">
              <a:latin typeface="AR BERKLEY" panose="02000000000000000000" pitchFamily="2" charset="0"/>
            </a:endParaRPr>
          </a:p>
        </p:txBody>
      </p:sp>
      <p:pic>
        <p:nvPicPr>
          <p:cNvPr id="20482" name="Picture 2" descr="2013-11-21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229" y="2193993"/>
            <a:ext cx="5400600" cy="405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778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7" name="Picture 17" descr="C:\Jørns Computer\Mine billeder\Birkelundgaard Billeder\Nytårskoncert 2014\mine billeder\IMG_6547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717031"/>
            <a:ext cx="3418011" cy="22810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a-DK" dirty="0"/>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5132" name="Billede 1" descr="http://www.kulturhusetbirkelundgaard.dk/sites/all/themes/skabelon/images/Plakat%20til%20hjemmesid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9292" y="1484784"/>
            <a:ext cx="2249760" cy="315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C:\Jørns Computer\Mine billeder\Birkelundgaard Billeder\Nytårskoncert 2014\Bjarne Foldager\DSC_0068_re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825" y="4725144"/>
            <a:ext cx="2911227" cy="1934102"/>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C:\Jørns Computer\Mine billeder\Birkelundgaard Billeder\Nytårskoncert 2014\mine billeder\IMG_6511_resi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53" y="1507712"/>
            <a:ext cx="3048794" cy="203466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Jørns Computer\Mine billeder\Birkelundgaard Billeder\Nytårskoncert 2014\mine billeder\IMG_6534_re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73" y="4149080"/>
            <a:ext cx="3467894" cy="231436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Jørns Computer\Mine billeder\Birkelundgaard Billeder\Nytårskoncert 2014\mine billeder\IMG_6611_resiz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1509936"/>
            <a:ext cx="2875569" cy="191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52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5" name="Rektangel 4"/>
          <p:cNvSpPr/>
          <p:nvPr/>
        </p:nvSpPr>
        <p:spPr>
          <a:xfrm>
            <a:off x="414596" y="1556792"/>
            <a:ext cx="8280920" cy="4678204"/>
          </a:xfrm>
          <a:prstGeom prst="rect">
            <a:avLst/>
          </a:prstGeom>
        </p:spPr>
        <p:txBody>
          <a:bodyPr wrap="square">
            <a:spAutoFit/>
          </a:bodyPr>
          <a:lstStyle/>
          <a:p>
            <a:pPr algn="ctr"/>
            <a:r>
              <a:rPr lang="da-DK" sz="2000" b="1" dirty="0"/>
              <a:t>Mere end </a:t>
            </a:r>
            <a:r>
              <a:rPr lang="da-DK" sz="2000" b="1" dirty="0" smtClean="0"/>
              <a:t>4100 </a:t>
            </a:r>
            <a:r>
              <a:rPr lang="da-DK" sz="2000" b="1" dirty="0"/>
              <a:t>gæster har overværet/deltaget i foreningens arrangementer i </a:t>
            </a:r>
            <a:r>
              <a:rPr lang="da-DK" sz="2000" b="1" dirty="0" smtClean="0"/>
              <a:t>2013. </a:t>
            </a:r>
            <a:r>
              <a:rPr lang="da-DK" sz="2000" b="1" dirty="0" smtClean="0"/>
              <a:t>(+ </a:t>
            </a:r>
            <a:r>
              <a:rPr lang="da-DK" sz="2000" b="1" dirty="0" smtClean="0"/>
              <a:t>704 </a:t>
            </a:r>
            <a:r>
              <a:rPr lang="da-DK" sz="2000" b="1" dirty="0" smtClean="0"/>
              <a:t>til Nytårskoncerten i Januar)</a:t>
            </a:r>
            <a:endParaRPr lang="da-DK" sz="2000" dirty="0"/>
          </a:p>
          <a:p>
            <a:pPr algn="ctr"/>
            <a:r>
              <a:rPr lang="da-DK" dirty="0"/>
              <a:t> </a:t>
            </a:r>
          </a:p>
          <a:p>
            <a:pPr algn="ctr"/>
            <a:r>
              <a:rPr lang="da-DK" sz="2400" dirty="0"/>
              <a:t>Bestyrelsen vil benytte lejligheden til at takke alle de medlemmer, der i årets løb har bidraget på den ene eller anden måde med afviklingen af de mange arrangementer</a:t>
            </a:r>
            <a:r>
              <a:rPr lang="da-DK" sz="2400" dirty="0" smtClean="0"/>
              <a:t>.</a:t>
            </a:r>
          </a:p>
          <a:p>
            <a:pPr algn="ctr"/>
            <a:endParaRPr lang="da-DK" sz="2400" dirty="0" smtClean="0"/>
          </a:p>
          <a:p>
            <a:pPr algn="ctr"/>
            <a:r>
              <a:rPr lang="da-DK" sz="2400" b="1" dirty="0" smtClean="0"/>
              <a:t>De</a:t>
            </a:r>
            <a:r>
              <a:rPr lang="da-DK" sz="2400" dirty="0" smtClean="0"/>
              <a:t> er en væsentlig årsag til medlemsfremgangen:</a:t>
            </a:r>
          </a:p>
          <a:p>
            <a:pPr algn="ctr"/>
            <a:endParaRPr lang="da-DK" sz="2400" dirty="0" smtClean="0"/>
          </a:p>
          <a:p>
            <a:pPr algn="ctr"/>
            <a:r>
              <a:rPr lang="da-DK" sz="2400" b="1" dirty="0" smtClean="0"/>
              <a:t>Kulturhuset </a:t>
            </a:r>
            <a:r>
              <a:rPr lang="da-DK" sz="2400" b="1" dirty="0" err="1" smtClean="0"/>
              <a:t>Birkelundgaard</a:t>
            </a:r>
            <a:r>
              <a:rPr lang="da-DK" sz="2400" b="1" dirty="0" smtClean="0"/>
              <a:t> har i dag over </a:t>
            </a:r>
            <a:r>
              <a:rPr lang="da-DK" sz="2400" b="1" dirty="0" smtClean="0"/>
              <a:t>tæt på 500 medlemmer</a:t>
            </a:r>
          </a:p>
          <a:p>
            <a:pPr algn="ctr"/>
            <a:endParaRPr lang="da-DK" sz="2400" b="1" dirty="0"/>
          </a:p>
          <a:p>
            <a:pPr algn="ctr"/>
            <a:r>
              <a:rPr lang="da-DK" sz="2400" b="1" dirty="0" smtClean="0"/>
              <a:t>Tak til Medlemmerne for opbakning og støtte til Foreningen</a:t>
            </a:r>
            <a:endParaRPr lang="da-DK" sz="2400" b="1" dirty="0"/>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912257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da-DK" sz="3200" u="none" strike="noStrike" dirty="0" smtClean="0">
                <a:effectLst/>
                <a:latin typeface="Arial"/>
                <a:ea typeface="Times New Roman"/>
              </a:rPr>
              <a:t/>
            </a:r>
            <a:br>
              <a:rPr lang="da-DK" sz="3200" u="none" strike="noStrike" dirty="0" smtClean="0">
                <a:effectLst/>
                <a:latin typeface="Arial"/>
                <a:ea typeface="Times New Roman"/>
              </a:rPr>
            </a:br>
            <a:r>
              <a:rPr lang="da-DK" sz="3200" dirty="0">
                <a:latin typeface="Arial"/>
                <a:ea typeface="Times New Roman"/>
              </a:rPr>
              <a:t/>
            </a:r>
            <a:br>
              <a:rPr lang="da-DK" sz="3200" dirty="0">
                <a:latin typeface="Arial"/>
                <a:ea typeface="Times New Roman"/>
              </a:rPr>
            </a:br>
            <a:r>
              <a:rPr lang="da-DK" sz="3200" dirty="0" smtClean="0">
                <a:latin typeface="Arial"/>
                <a:ea typeface="Times New Roman"/>
              </a:rPr>
              <a:t/>
            </a:r>
            <a:br>
              <a:rPr lang="da-DK" sz="3200" dirty="0" smtClean="0">
                <a:latin typeface="Arial"/>
                <a:ea typeface="Times New Roman"/>
              </a:rPr>
            </a:br>
            <a:r>
              <a:rPr lang="da-DK" sz="3200" dirty="0">
                <a:latin typeface="Arial"/>
                <a:ea typeface="Times New Roman"/>
              </a:rPr>
              <a:t/>
            </a:r>
            <a:br>
              <a:rPr lang="da-DK" sz="3200" dirty="0">
                <a:latin typeface="Arial"/>
                <a:ea typeface="Times New Roman"/>
              </a:rPr>
            </a:br>
            <a:r>
              <a:rPr lang="da-DK" sz="3200" dirty="0" smtClean="0">
                <a:latin typeface="Arial"/>
                <a:ea typeface="Times New Roman"/>
              </a:rPr>
              <a:t/>
            </a:r>
            <a:br>
              <a:rPr lang="da-DK" sz="3200" dirty="0" smtClean="0">
                <a:latin typeface="Arial"/>
                <a:ea typeface="Times New Roman"/>
              </a:rPr>
            </a:br>
            <a:r>
              <a:rPr lang="da-DK" sz="3200" u="none" strike="noStrike" dirty="0" smtClean="0">
                <a:effectLst/>
                <a:latin typeface="Arial"/>
                <a:ea typeface="Times New Roman"/>
              </a:rPr>
              <a:t>Bestyrelsens sammensætning 2013</a:t>
            </a:r>
            <a:endParaRPr lang="da-DK" sz="3200" dirty="0"/>
          </a:p>
        </p:txBody>
      </p:sp>
      <p:sp>
        <p:nvSpPr>
          <p:cNvPr id="3" name="Pladsholder til indhold 2"/>
          <p:cNvSpPr>
            <a:spLocks noGrp="1"/>
          </p:cNvSpPr>
          <p:nvPr>
            <p:ph idx="1"/>
          </p:nvPr>
        </p:nvSpPr>
        <p:spPr>
          <a:xfrm>
            <a:off x="611560" y="2132856"/>
            <a:ext cx="8229600" cy="4525963"/>
          </a:xfrm>
        </p:spPr>
        <p:txBody>
          <a:bodyPr>
            <a:normAutofit fontScale="55000" lnSpcReduction="20000"/>
          </a:bodyPr>
          <a:lstStyle/>
          <a:p>
            <a:pPr>
              <a:spcAft>
                <a:spcPts val="0"/>
              </a:spcAft>
            </a:pPr>
            <a:endParaRPr lang="da-DK" dirty="0" smtClean="0">
              <a:effectLst/>
              <a:latin typeface="Arial"/>
              <a:ea typeface="Times New Roman"/>
            </a:endParaRPr>
          </a:p>
          <a:p>
            <a:pPr>
              <a:spcAft>
                <a:spcPts val="0"/>
              </a:spcAft>
            </a:pPr>
            <a:r>
              <a:rPr lang="da-DK" dirty="0" smtClean="0">
                <a:effectLst/>
                <a:latin typeface="Arial"/>
                <a:ea typeface="Times New Roman"/>
              </a:rPr>
              <a:t>Som resultat af generalforsamlingen den </a:t>
            </a:r>
            <a:r>
              <a:rPr lang="da-DK" dirty="0">
                <a:latin typeface="Arial"/>
                <a:ea typeface="Times New Roman"/>
              </a:rPr>
              <a:t>7</a:t>
            </a:r>
            <a:r>
              <a:rPr lang="da-DK" dirty="0" smtClean="0">
                <a:effectLst/>
                <a:latin typeface="Arial"/>
                <a:ea typeface="Times New Roman"/>
              </a:rPr>
              <a:t>. februar 2013 blev bestyrelsen, mv. sammensat således: </a:t>
            </a:r>
          </a:p>
          <a:p>
            <a:pPr>
              <a:spcAft>
                <a:spcPts val="0"/>
              </a:spcAft>
            </a:pPr>
            <a:endParaRPr lang="da-DK" dirty="0" smtClean="0">
              <a:effectLst/>
              <a:latin typeface="Times New Roman"/>
              <a:ea typeface="Times New Roman"/>
            </a:endParaRPr>
          </a:p>
          <a:p>
            <a:pPr>
              <a:spcAft>
                <a:spcPts val="0"/>
              </a:spcAft>
            </a:pPr>
            <a:r>
              <a:rPr lang="da-DK" b="1" dirty="0" smtClean="0">
                <a:effectLst/>
                <a:latin typeface="Arial"/>
                <a:ea typeface="Times New Roman"/>
              </a:rPr>
              <a:t>Formand:		Jørn Jensby</a:t>
            </a:r>
            <a:endParaRPr lang="da-DK" b="1" dirty="0" smtClean="0">
              <a:effectLst/>
              <a:latin typeface="Times New Roman"/>
              <a:ea typeface="Times New Roman"/>
            </a:endParaRPr>
          </a:p>
          <a:p>
            <a:pPr>
              <a:spcAft>
                <a:spcPts val="0"/>
              </a:spcAft>
            </a:pPr>
            <a:r>
              <a:rPr lang="da-DK" b="1" dirty="0" smtClean="0">
                <a:effectLst/>
                <a:latin typeface="Arial"/>
                <a:ea typeface="Times New Roman"/>
              </a:rPr>
              <a:t>Kasserer: 		Birte Nielsen</a:t>
            </a:r>
            <a:endParaRPr lang="da-DK" b="1" dirty="0" smtClean="0">
              <a:effectLst/>
              <a:latin typeface="Times New Roman"/>
              <a:ea typeface="Times New Roman"/>
            </a:endParaRPr>
          </a:p>
          <a:p>
            <a:pPr>
              <a:spcAft>
                <a:spcPts val="0"/>
              </a:spcAft>
            </a:pPr>
            <a:r>
              <a:rPr lang="da-DK" b="1" dirty="0" smtClean="0">
                <a:effectLst/>
                <a:latin typeface="Arial"/>
                <a:ea typeface="Times New Roman"/>
              </a:rPr>
              <a:t>Bestyrelsesmedlem: 	Aase Møller</a:t>
            </a:r>
            <a:endParaRPr lang="da-DK" b="1" dirty="0" smtClean="0">
              <a:effectLst/>
              <a:latin typeface="Times New Roman"/>
              <a:ea typeface="Times New Roman"/>
            </a:endParaRPr>
          </a:p>
          <a:p>
            <a:pPr>
              <a:spcAft>
                <a:spcPts val="0"/>
              </a:spcAft>
            </a:pPr>
            <a:r>
              <a:rPr lang="da-DK" b="1" dirty="0" smtClean="0">
                <a:effectLst/>
                <a:latin typeface="Arial"/>
                <a:ea typeface="Times New Roman"/>
              </a:rPr>
              <a:t>Bestyrelsesmedlem: 	Sonja Malling</a:t>
            </a:r>
            <a:endParaRPr lang="da-DK" b="1" dirty="0" smtClean="0">
              <a:effectLst/>
              <a:latin typeface="Times New Roman"/>
              <a:ea typeface="Times New Roman"/>
            </a:endParaRPr>
          </a:p>
          <a:p>
            <a:pPr>
              <a:spcAft>
                <a:spcPts val="0"/>
              </a:spcAft>
            </a:pPr>
            <a:r>
              <a:rPr lang="da-DK" b="1" dirty="0" smtClean="0">
                <a:effectLst/>
                <a:latin typeface="Arial"/>
                <a:ea typeface="Times New Roman"/>
              </a:rPr>
              <a:t>Bestyrelsesmedlem:	Susanne Petersen</a:t>
            </a:r>
            <a:endParaRPr lang="da-DK" b="1" dirty="0" smtClean="0">
              <a:effectLst/>
              <a:latin typeface="Times New Roman"/>
              <a:ea typeface="Times New Roman"/>
            </a:endParaRPr>
          </a:p>
          <a:p>
            <a:pPr>
              <a:spcAft>
                <a:spcPts val="0"/>
              </a:spcAft>
            </a:pPr>
            <a:r>
              <a:rPr lang="da-DK" b="1" dirty="0" smtClean="0">
                <a:effectLst/>
                <a:latin typeface="Arial"/>
                <a:ea typeface="Times New Roman"/>
              </a:rPr>
              <a:t> </a:t>
            </a:r>
            <a:endParaRPr lang="da-DK" b="1" dirty="0" smtClean="0">
              <a:effectLst/>
              <a:latin typeface="Times New Roman"/>
              <a:ea typeface="Times New Roman"/>
            </a:endParaRPr>
          </a:p>
          <a:p>
            <a:pPr>
              <a:spcAft>
                <a:spcPts val="0"/>
              </a:spcAft>
            </a:pPr>
            <a:r>
              <a:rPr lang="da-DK" b="1" dirty="0" smtClean="0">
                <a:effectLst/>
                <a:latin typeface="Arial"/>
                <a:ea typeface="Times New Roman"/>
              </a:rPr>
              <a:t>Suppleant: 	Bjarne Dam</a:t>
            </a:r>
            <a:endParaRPr lang="da-DK" b="1" dirty="0" smtClean="0">
              <a:effectLst/>
              <a:latin typeface="Times New Roman"/>
              <a:ea typeface="Times New Roman"/>
            </a:endParaRPr>
          </a:p>
          <a:p>
            <a:pPr>
              <a:spcAft>
                <a:spcPts val="0"/>
              </a:spcAft>
            </a:pPr>
            <a:r>
              <a:rPr lang="da-DK" b="1" dirty="0" smtClean="0">
                <a:effectLst/>
                <a:latin typeface="Arial"/>
                <a:ea typeface="Times New Roman"/>
              </a:rPr>
              <a:t>Suppleant:	Inger Westermann</a:t>
            </a:r>
            <a:endParaRPr lang="da-DK" b="1" dirty="0" smtClean="0">
              <a:effectLst/>
              <a:latin typeface="Times New Roman"/>
              <a:ea typeface="Times New Roman"/>
            </a:endParaRPr>
          </a:p>
          <a:p>
            <a:pPr>
              <a:spcAft>
                <a:spcPts val="0"/>
              </a:spcAft>
            </a:pPr>
            <a:r>
              <a:rPr lang="da-DK" b="1" dirty="0" smtClean="0">
                <a:effectLst/>
                <a:latin typeface="Arial"/>
                <a:ea typeface="Times New Roman"/>
              </a:rPr>
              <a:t> </a:t>
            </a:r>
            <a:endParaRPr lang="da-DK" b="1" dirty="0" smtClean="0">
              <a:effectLst/>
              <a:latin typeface="Times New Roman"/>
              <a:ea typeface="Times New Roman"/>
            </a:endParaRPr>
          </a:p>
          <a:p>
            <a:pPr>
              <a:spcAft>
                <a:spcPts val="0"/>
              </a:spcAft>
            </a:pPr>
            <a:r>
              <a:rPr lang="da-DK" b="1" dirty="0" smtClean="0">
                <a:effectLst/>
                <a:latin typeface="Arial"/>
                <a:ea typeface="Times New Roman"/>
              </a:rPr>
              <a:t>Revisorer:	Carsten Wittus og Jørgen Lind</a:t>
            </a:r>
            <a:endParaRPr lang="da-DK" b="1" dirty="0" smtClean="0">
              <a:effectLst/>
              <a:latin typeface="Times New Roman"/>
              <a:ea typeface="Times New Roman"/>
            </a:endParaRPr>
          </a:p>
          <a:p>
            <a:pPr>
              <a:spcAft>
                <a:spcPts val="0"/>
              </a:spcAft>
            </a:pPr>
            <a:r>
              <a:rPr lang="da-DK" b="1" dirty="0" smtClean="0">
                <a:effectLst/>
                <a:latin typeface="Arial"/>
                <a:ea typeface="Times New Roman"/>
              </a:rPr>
              <a:t>Revisorsuppleant: Børge Mandrup Jacobsen</a:t>
            </a:r>
            <a:endParaRPr lang="da-DK" b="1" dirty="0" smtClean="0">
              <a:effectLst/>
              <a:latin typeface="Times New Roman"/>
              <a:ea typeface="Times New Roman"/>
            </a:endParaRPr>
          </a:p>
          <a:p>
            <a:pPr>
              <a:spcAft>
                <a:spcPts val="0"/>
              </a:spcAft>
            </a:pPr>
            <a:r>
              <a:rPr lang="da-DK" dirty="0" smtClean="0">
                <a:effectLst/>
                <a:latin typeface="Arial"/>
                <a:ea typeface="Times New Roman"/>
              </a:rPr>
              <a:t> </a:t>
            </a:r>
            <a:endParaRPr lang="da-DK" dirty="0" smtClean="0">
              <a:effectLst/>
              <a:latin typeface="Times New Roman"/>
              <a:ea typeface="Times New Roman"/>
            </a:endParaRPr>
          </a:p>
          <a:p>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8177" y="2924944"/>
            <a:ext cx="3122646" cy="2341984"/>
          </a:xfrm>
          <a:prstGeom prst="rect">
            <a:avLst/>
          </a:prstGeom>
        </p:spPr>
      </p:pic>
    </p:spTree>
    <p:extLst>
      <p:ext uri="{BB962C8B-B14F-4D97-AF65-F5344CB8AC3E}">
        <p14:creationId xmlns:p14="http://schemas.microsoft.com/office/powerpoint/2010/main" val="210228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3" y="207825"/>
            <a:ext cx="8229600" cy="1143000"/>
          </a:xfrm>
        </p:spPr>
        <p:txBody>
          <a:bodyPr/>
          <a:lstStyle/>
          <a:p>
            <a:endParaRPr lang="da-DK" dirty="0"/>
          </a:p>
        </p:txBody>
      </p:sp>
      <p:sp>
        <p:nvSpPr>
          <p:cNvPr id="4" name="Rektangel 3"/>
          <p:cNvSpPr/>
          <p:nvPr/>
        </p:nvSpPr>
        <p:spPr>
          <a:xfrm>
            <a:off x="395536" y="1410121"/>
            <a:ext cx="8208912" cy="6186309"/>
          </a:xfrm>
          <a:prstGeom prst="rect">
            <a:avLst/>
          </a:prstGeom>
        </p:spPr>
        <p:txBody>
          <a:bodyPr wrap="square">
            <a:spAutoFit/>
          </a:bodyPr>
          <a:lstStyle/>
          <a:p>
            <a:r>
              <a:rPr lang="da-DK" b="1" dirty="0" smtClean="0"/>
              <a:t>De </a:t>
            </a:r>
            <a:r>
              <a:rPr lang="da-DK" b="1" dirty="0"/>
              <a:t>nedenfor anførte arrangementer er stadig i ”</a:t>
            </a:r>
            <a:r>
              <a:rPr lang="da-DK" b="1" dirty="0" smtClean="0"/>
              <a:t>støbeskeen</a:t>
            </a:r>
            <a:r>
              <a:rPr lang="da-DK" b="1" dirty="0"/>
              <a:t> </a:t>
            </a:r>
          </a:p>
          <a:p>
            <a:r>
              <a:rPr lang="da-DK" b="1" dirty="0"/>
              <a:t>6. februar 	</a:t>
            </a:r>
            <a:r>
              <a:rPr lang="da-DK" b="1" dirty="0" smtClean="0"/>
              <a:t>Generalforsamling </a:t>
            </a:r>
            <a:r>
              <a:rPr lang="da-DK" b="1" dirty="0"/>
              <a:t>kl. 19.00 i stuehuset </a:t>
            </a:r>
            <a:r>
              <a:rPr lang="da-DK" b="1" dirty="0" smtClean="0"/>
              <a:t>på Birkelundgård</a:t>
            </a:r>
            <a:r>
              <a:rPr lang="da-DK" b="1" dirty="0"/>
              <a:t> </a:t>
            </a:r>
          </a:p>
          <a:p>
            <a:r>
              <a:rPr lang="da-DK" b="1" dirty="0"/>
              <a:t>15. – 16. marts 	</a:t>
            </a:r>
            <a:r>
              <a:rPr lang="da-DK" b="1" dirty="0" smtClean="0"/>
              <a:t>Fotoudstilling</a:t>
            </a:r>
            <a:r>
              <a:rPr lang="da-DK" b="1" dirty="0"/>
              <a:t> </a:t>
            </a:r>
          </a:p>
          <a:p>
            <a:r>
              <a:rPr lang="da-DK" b="1" dirty="0"/>
              <a:t>10. april </a:t>
            </a:r>
            <a:r>
              <a:rPr lang="da-DK" b="1" dirty="0" smtClean="0"/>
              <a:t>	</a:t>
            </a:r>
            <a:r>
              <a:rPr lang="da-DK" b="1" dirty="0"/>
              <a:t>	Foredrag – med Erik Ingemann Sørensen om foredrag vedr. </a:t>
            </a:r>
            <a:r>
              <a:rPr lang="da-DK" b="1" dirty="0" smtClean="0"/>
              <a:t>		“</a:t>
            </a:r>
            <a:r>
              <a:rPr lang="da-DK" b="1" dirty="0"/>
              <a:t>1864</a:t>
            </a:r>
            <a:r>
              <a:rPr lang="da-DK" b="1" dirty="0" smtClean="0"/>
              <a:t>”.</a:t>
            </a:r>
            <a:r>
              <a:rPr lang="da-DK" b="1" dirty="0"/>
              <a:t>	</a:t>
            </a:r>
          </a:p>
          <a:p>
            <a:r>
              <a:rPr lang="da-DK" b="1" dirty="0"/>
              <a:t>18. maj </a:t>
            </a:r>
            <a:r>
              <a:rPr lang="da-DK" b="1" dirty="0" smtClean="0"/>
              <a:t>	</a:t>
            </a:r>
            <a:r>
              <a:rPr lang="da-DK" b="1" dirty="0"/>
              <a:t>	Jazz i </a:t>
            </a:r>
            <a:r>
              <a:rPr lang="da-DK" b="1" dirty="0" smtClean="0"/>
              <a:t>laden eller </a:t>
            </a:r>
            <a:r>
              <a:rPr lang="da-DK" b="1" dirty="0"/>
              <a:t>andet </a:t>
            </a:r>
            <a:r>
              <a:rPr lang="da-DK" b="1" dirty="0" smtClean="0"/>
              <a:t>musikarrangement</a:t>
            </a:r>
            <a:r>
              <a:rPr lang="da-DK" b="1" dirty="0"/>
              <a:t> </a:t>
            </a:r>
          </a:p>
          <a:p>
            <a:r>
              <a:rPr lang="da-DK" b="1" dirty="0"/>
              <a:t>1. juni </a:t>
            </a:r>
            <a:r>
              <a:rPr lang="da-DK" b="1" dirty="0" smtClean="0"/>
              <a:t>		Galla </a:t>
            </a:r>
            <a:r>
              <a:rPr lang="da-DK" b="1" dirty="0"/>
              <a:t>Opera søndag den 1. juni 2014, med start kl. 14.00	</a:t>
            </a:r>
            <a:br>
              <a:rPr lang="da-DK" b="1" dirty="0"/>
            </a:br>
            <a:r>
              <a:rPr lang="da-DK" b="1" dirty="0" smtClean="0"/>
              <a:t>		Billetter </a:t>
            </a:r>
            <a:r>
              <a:rPr lang="da-DK" b="1" dirty="0"/>
              <a:t>sælges fra længen torsdag den 24. april  og mandag den </a:t>
            </a:r>
            <a:r>
              <a:rPr lang="da-DK" b="1" dirty="0" smtClean="0"/>
              <a:t>		28</a:t>
            </a:r>
            <a:r>
              <a:rPr lang="da-DK" b="1" dirty="0"/>
              <a:t>. april 2014 -  begge dage fra kl. 14 til 17</a:t>
            </a:r>
            <a:r>
              <a:rPr lang="da-DK" b="1" dirty="0" smtClean="0"/>
              <a:t>.</a:t>
            </a:r>
            <a:r>
              <a:rPr lang="da-DK" b="1" dirty="0"/>
              <a:t> </a:t>
            </a:r>
          </a:p>
          <a:p>
            <a:r>
              <a:rPr lang="da-DK" b="1" dirty="0"/>
              <a:t>22. juni </a:t>
            </a:r>
            <a:r>
              <a:rPr lang="da-DK" b="1" dirty="0" smtClean="0"/>
              <a:t>	</a:t>
            </a:r>
            <a:r>
              <a:rPr lang="da-DK" b="1" dirty="0"/>
              <a:t>	Foreningen arrangerer loppemarked på græsplænen og i gården </a:t>
            </a:r>
            <a:r>
              <a:rPr lang="da-DK" b="1" dirty="0" smtClean="0"/>
              <a:t>		og </a:t>
            </a:r>
            <a:r>
              <a:rPr lang="da-DK" b="1" dirty="0"/>
              <a:t>i laden</a:t>
            </a:r>
            <a:r>
              <a:rPr lang="da-DK" b="1" dirty="0" smtClean="0"/>
              <a:t>. </a:t>
            </a:r>
          </a:p>
          <a:p>
            <a:r>
              <a:rPr lang="da-DK" b="1" dirty="0" smtClean="0"/>
              <a:t>17</a:t>
            </a:r>
            <a:r>
              <a:rPr lang="da-DK" b="1" dirty="0"/>
              <a:t>. august 	Irsk eftermiddag ”på Gården”                                             </a:t>
            </a:r>
          </a:p>
          <a:p>
            <a:r>
              <a:rPr lang="da-DK" b="1" dirty="0" smtClean="0"/>
              <a:t>7</a:t>
            </a:r>
            <a:r>
              <a:rPr lang="da-DK" b="1" dirty="0"/>
              <a:t>. september </a:t>
            </a:r>
            <a:r>
              <a:rPr lang="da-DK" b="1" dirty="0" smtClean="0"/>
              <a:t>	Kunsthåndværkermarked</a:t>
            </a:r>
            <a:r>
              <a:rPr lang="da-DK" b="1" dirty="0"/>
              <a:t> </a:t>
            </a:r>
          </a:p>
          <a:p>
            <a:r>
              <a:rPr lang="da-DK" b="1" dirty="0"/>
              <a:t>28. september 	Græsk aften med musik og dans – eller andet tilsvarende </a:t>
            </a:r>
            <a:r>
              <a:rPr lang="da-DK" b="1" dirty="0" smtClean="0"/>
              <a:t>			arrangement.</a:t>
            </a:r>
            <a:r>
              <a:rPr lang="da-DK" b="1" dirty="0"/>
              <a:t> </a:t>
            </a:r>
          </a:p>
          <a:p>
            <a:r>
              <a:rPr lang="da-DK" b="1" dirty="0"/>
              <a:t>16. oktober 	Foredrag- Jens Ole Christensen (Tøjhusmuseet) – emnet endnu </a:t>
            </a:r>
            <a:r>
              <a:rPr lang="da-DK" b="1" dirty="0" smtClean="0"/>
              <a:t>		ikke </a:t>
            </a:r>
            <a:r>
              <a:rPr lang="da-DK" b="1" dirty="0"/>
              <a:t>fastlagt</a:t>
            </a:r>
            <a:r>
              <a:rPr lang="da-DK" b="1" dirty="0" smtClean="0"/>
              <a:t>.</a:t>
            </a:r>
            <a:r>
              <a:rPr lang="da-DK" b="1" dirty="0"/>
              <a:t> </a:t>
            </a:r>
          </a:p>
          <a:p>
            <a:r>
              <a:rPr lang="da-DK" b="1" dirty="0"/>
              <a:t>13. november </a:t>
            </a:r>
            <a:r>
              <a:rPr lang="da-DK" b="1" dirty="0" smtClean="0"/>
              <a:t>	Foredrag </a:t>
            </a:r>
            <a:r>
              <a:rPr lang="da-DK" b="1" dirty="0"/>
              <a:t>om "</a:t>
            </a:r>
            <a:r>
              <a:rPr lang="da-DK" b="1" dirty="0" err="1"/>
              <a:t>Birkelundgaard</a:t>
            </a:r>
            <a:r>
              <a:rPr lang="da-DK" b="1" dirty="0"/>
              <a:t>" Jørgen Nielsen og Inge </a:t>
            </a:r>
            <a:r>
              <a:rPr lang="da-DK" b="1" dirty="0" smtClean="0"/>
              <a:t>Andersen</a:t>
            </a:r>
            <a:r>
              <a:rPr lang="da-DK" b="1" dirty="0"/>
              <a:t/>
            </a:r>
            <a:br>
              <a:rPr lang="da-DK" b="1" dirty="0"/>
            </a:br>
            <a:r>
              <a:rPr lang="da-DK" b="1" dirty="0"/>
              <a:t>Vi påregner her ud over at gennemføre 1 – 2 aktiviteter i samarbejde med Agenda Centret i 2014.</a:t>
            </a:r>
          </a:p>
          <a:p>
            <a:pPr algn="ctr"/>
            <a:endParaRPr lang="da-DK" dirty="0" smtClean="0"/>
          </a:p>
          <a:p>
            <a:pPr algn="ctr"/>
            <a:r>
              <a:rPr lang="da-DK" dirty="0" smtClean="0"/>
              <a:t> </a:t>
            </a:r>
            <a:endParaRPr lang="da-DK" dirty="0"/>
          </a:p>
        </p:txBody>
      </p:sp>
      <p:sp>
        <p:nvSpPr>
          <p:cNvPr id="5" name="Rectangle 2"/>
          <p:cNvSpPr>
            <a:spLocks noChangeArrowheads="1"/>
          </p:cNvSpPr>
          <p:nvPr/>
        </p:nvSpPr>
        <p:spPr bwMode="auto">
          <a:xfrm>
            <a:off x="499186" y="4771914"/>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kumimoji="0" lang="da-DK"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r>
            <a:br>
              <a:rPr kumimoji="0" lang="da-DK"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br>
            <a:endParaRPr kumimoji="0" lang="da-DK" sz="180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0" y="272534"/>
            <a:ext cx="11288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600" b="0" i="0" u="none" strike="noStrike" cap="none" normalizeH="0" baseline="0" dirty="0" smtClean="0">
                <a:ln>
                  <a:noFill/>
                </a:ln>
                <a:solidFill>
                  <a:schemeClr val="tx1"/>
                </a:solidFill>
                <a:effectLst/>
                <a:latin typeface="Arial" pitchFamily="34" charset="0"/>
                <a:cs typeface="Arial" pitchFamily="34" charset="0"/>
              </a:rPr>
              <a:t/>
            </a:r>
            <a:br>
              <a:rPr kumimoji="0" lang="da-DK" sz="600" b="0" i="0" u="none" strike="noStrike" cap="none" normalizeH="0" baseline="0" dirty="0" smtClean="0">
                <a:ln>
                  <a:noFill/>
                </a:ln>
                <a:solidFill>
                  <a:schemeClr val="tx1"/>
                </a:solidFill>
                <a:effectLst/>
                <a:latin typeface="Arial" pitchFamily="34" charset="0"/>
                <a:cs typeface="Arial" pitchFamily="34" charset="0"/>
              </a:rPr>
            </a:br>
            <a:r>
              <a:rPr kumimoji="0" lang="da-DK"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da-DK"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877826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4" name="Rektangel 3"/>
          <p:cNvSpPr/>
          <p:nvPr/>
        </p:nvSpPr>
        <p:spPr>
          <a:xfrm>
            <a:off x="323528" y="1772816"/>
            <a:ext cx="9036496" cy="4832092"/>
          </a:xfrm>
          <a:prstGeom prst="rect">
            <a:avLst/>
          </a:prstGeom>
        </p:spPr>
        <p:txBody>
          <a:bodyPr wrap="square">
            <a:spAutoFit/>
          </a:bodyPr>
          <a:lstStyle/>
          <a:p>
            <a:r>
              <a:rPr lang="da-DK" sz="2000" b="1" dirty="0" smtClean="0">
                <a:latin typeface="Arial" panose="020B0604020202020204" pitchFamily="34" charset="0"/>
                <a:cs typeface="Arial" panose="020B0604020202020204" pitchFamily="34" charset="0"/>
              </a:rPr>
              <a:t>Foreningens Grupper:</a:t>
            </a:r>
          </a:p>
          <a:p>
            <a:endParaRPr lang="da-DK" sz="2000" b="1" dirty="0" smtClean="0">
              <a:latin typeface="Arial" panose="020B0604020202020204" pitchFamily="34" charset="0"/>
              <a:cs typeface="Arial" panose="020B0604020202020204" pitchFamily="34" charset="0"/>
            </a:endParaRPr>
          </a:p>
          <a:p>
            <a:r>
              <a:rPr lang="da-DK" sz="2000" b="1" dirty="0" smtClean="0">
                <a:latin typeface="Arial" panose="020B0604020202020204" pitchFamily="34" charset="0"/>
                <a:cs typeface="Arial" panose="020B0604020202020204" pitchFamily="34" charset="0"/>
              </a:rPr>
              <a:t>Arrangementsgruppen </a:t>
            </a:r>
            <a:r>
              <a:rPr lang="da-DK" sz="2000" dirty="0">
                <a:latin typeface="Arial" panose="020B0604020202020204" pitchFamily="34" charset="0"/>
                <a:cs typeface="Arial" panose="020B0604020202020204" pitchFamily="34" charset="0"/>
              </a:rPr>
              <a:t>med Aase Møller som formand</a:t>
            </a:r>
            <a:r>
              <a:rPr lang="da-DK" sz="2000" dirty="0" smtClean="0">
                <a:latin typeface="Arial" panose="020B0604020202020204" pitchFamily="34" charset="0"/>
                <a:cs typeface="Arial" panose="020B0604020202020204" pitchFamily="34" charset="0"/>
              </a:rPr>
              <a:t>.</a:t>
            </a:r>
          </a:p>
          <a:p>
            <a:endParaRPr lang="da-DK" sz="2000" dirty="0">
              <a:latin typeface="Arial" panose="020B0604020202020204" pitchFamily="34" charset="0"/>
              <a:cs typeface="Arial" panose="020B0604020202020204" pitchFamily="34" charset="0"/>
            </a:endParaRPr>
          </a:p>
          <a:p>
            <a:r>
              <a:rPr lang="da-DK" sz="2000" b="1" dirty="0">
                <a:latin typeface="Arial" panose="020B0604020202020204" pitchFamily="34" charset="0"/>
                <a:cs typeface="Arial" panose="020B0604020202020204" pitchFamily="34" charset="0"/>
              </a:rPr>
              <a:t>Fotogruppen  </a:t>
            </a:r>
            <a:r>
              <a:rPr lang="da-DK" sz="2000" dirty="0">
                <a:latin typeface="Arial" panose="020B0604020202020204" pitchFamily="34" charset="0"/>
                <a:cs typeface="Arial" panose="020B0604020202020204" pitchFamily="34" charset="0"/>
              </a:rPr>
              <a:t>med</a:t>
            </a:r>
            <a:r>
              <a:rPr lang="da-DK" sz="2000" b="1" dirty="0">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John Frederiksen som formand. Interesserede kan rette henvendelse til John Frederiksen</a:t>
            </a:r>
            <a:r>
              <a:rPr lang="da-DK" sz="2000" dirty="0" smtClean="0">
                <a:latin typeface="Arial" panose="020B0604020202020204" pitchFamily="34" charset="0"/>
                <a:cs typeface="Arial" panose="020B0604020202020204" pitchFamily="34" charset="0"/>
              </a:rPr>
              <a:t>.</a:t>
            </a:r>
          </a:p>
          <a:p>
            <a:endParaRPr lang="da-DK" sz="2000" dirty="0">
              <a:latin typeface="Arial" panose="020B0604020202020204" pitchFamily="34" charset="0"/>
              <a:cs typeface="Arial" panose="020B0604020202020204" pitchFamily="34" charset="0"/>
            </a:endParaRPr>
          </a:p>
          <a:p>
            <a:r>
              <a:rPr lang="da-DK" sz="2000" b="1" dirty="0">
                <a:latin typeface="Arial" panose="020B0604020202020204" pitchFamily="34" charset="0"/>
                <a:cs typeface="Arial" panose="020B0604020202020204" pitchFamily="34" charset="0"/>
              </a:rPr>
              <a:t>Læsegruppen, der ledes af </a:t>
            </a:r>
            <a:r>
              <a:rPr lang="da-DK" sz="2000" dirty="0">
                <a:latin typeface="Arial" panose="020B0604020202020204" pitchFamily="34" charset="0"/>
                <a:cs typeface="Arial" panose="020B0604020202020204" pitchFamily="34" charset="0"/>
              </a:rPr>
              <a:t>Susanne Storm Lind, har nu bestået et par år. Gruppen  mødes en gang om måneden med megen hygge og entusiasme</a:t>
            </a:r>
            <a:r>
              <a:rPr lang="da-DK" sz="2000" dirty="0" smtClean="0">
                <a:latin typeface="Arial" panose="020B0604020202020204" pitchFamily="34" charset="0"/>
                <a:cs typeface="Arial" panose="020B0604020202020204" pitchFamily="34" charset="0"/>
              </a:rPr>
              <a:t>.</a:t>
            </a:r>
          </a:p>
          <a:p>
            <a:endParaRPr lang="da-DK" sz="2000" dirty="0" smtClean="0">
              <a:latin typeface="Arial" panose="020B0604020202020204" pitchFamily="34" charset="0"/>
              <a:cs typeface="Arial" panose="020B0604020202020204" pitchFamily="34" charset="0"/>
            </a:endParaRPr>
          </a:p>
          <a:p>
            <a:r>
              <a:rPr lang="da-DK" sz="2000" b="1" dirty="0" smtClean="0">
                <a:latin typeface="Arial" panose="020B0604020202020204" pitchFamily="34" charset="0"/>
                <a:cs typeface="Arial" panose="020B0604020202020204" pitchFamily="34" charset="0"/>
              </a:rPr>
              <a:t>Patchworkgruppen,</a:t>
            </a:r>
            <a:r>
              <a:rPr lang="da-DK" sz="2000" dirty="0" smtClean="0">
                <a:latin typeface="Arial" panose="020B0604020202020204" pitchFamily="34" charset="0"/>
                <a:cs typeface="Arial" panose="020B0604020202020204" pitchFamily="34" charset="0"/>
              </a:rPr>
              <a:t> der ledes af </a:t>
            </a:r>
            <a:r>
              <a:rPr lang="da-DK" sz="2000" dirty="0">
                <a:latin typeface="Arial" panose="020B0604020202020204" pitchFamily="34" charset="0"/>
                <a:cs typeface="Arial" panose="020B0604020202020204" pitchFamily="34" charset="0"/>
              </a:rPr>
              <a:t>Marianne Gustafsson og Birgit </a:t>
            </a:r>
            <a:r>
              <a:rPr lang="da-DK" sz="2000" dirty="0" smtClean="0">
                <a:latin typeface="Arial" panose="020B0604020202020204" pitchFamily="34" charset="0"/>
                <a:cs typeface="Arial" panose="020B0604020202020204" pitchFamily="34" charset="0"/>
              </a:rPr>
              <a:t>Larsen. Gruppen mødes hver 2 mandag</a:t>
            </a:r>
          </a:p>
          <a:p>
            <a:endParaRPr lang="da-DK" sz="2000" dirty="0">
              <a:latin typeface="Arial" panose="020B0604020202020204" pitchFamily="34" charset="0"/>
              <a:cs typeface="Arial" panose="020B0604020202020204" pitchFamily="34" charset="0"/>
            </a:endParaRPr>
          </a:p>
          <a:p>
            <a:r>
              <a:rPr lang="da-DK" sz="2000" dirty="0" smtClean="0">
                <a:latin typeface="Arial" panose="020B0604020202020204" pitchFamily="34" charset="0"/>
                <a:cs typeface="Arial" panose="020B0604020202020204" pitchFamily="34" charset="0"/>
              </a:rPr>
              <a:t>Skal vi have en Bridge-gruppe ? En filmgruppe ?</a:t>
            </a:r>
            <a:endParaRPr lang="da-DK" sz="2000" dirty="0">
              <a:latin typeface="Arial" panose="020B0604020202020204" pitchFamily="34" charset="0"/>
              <a:cs typeface="Arial" panose="020B0604020202020204" pitchFamily="34" charset="0"/>
            </a:endParaRPr>
          </a:p>
          <a:p>
            <a:endParaRPr lang="da-DK" sz="1400" b="1" dirty="0" smtClean="0"/>
          </a:p>
          <a:p>
            <a:endParaRPr lang="da-DK" sz="1400" b="1"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987129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6" name="Tekstboks 5"/>
          <p:cNvSpPr txBox="1"/>
          <p:nvPr/>
        </p:nvSpPr>
        <p:spPr>
          <a:xfrm>
            <a:off x="539553" y="1599183"/>
            <a:ext cx="8424936" cy="6001643"/>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Kommunen:</a:t>
            </a:r>
          </a:p>
          <a:p>
            <a:r>
              <a:rPr lang="da-DK" sz="2400" b="1" dirty="0" smtClean="0"/>
              <a:t>Driftstilskud  </a:t>
            </a:r>
            <a:r>
              <a:rPr lang="da-DK" sz="2400" b="1" dirty="0"/>
              <a:t>2011        	20.000,00 kr.</a:t>
            </a:r>
            <a:br>
              <a:rPr lang="da-DK" sz="2400" b="1" dirty="0"/>
            </a:br>
            <a:r>
              <a:rPr lang="da-DK" sz="2400" b="1" dirty="0"/>
              <a:t>Driftstilskud  2012		15.000,00 kr.</a:t>
            </a:r>
            <a:br>
              <a:rPr lang="da-DK" sz="2400" b="1" dirty="0"/>
            </a:br>
            <a:r>
              <a:rPr lang="da-DK" sz="2400" b="1" dirty="0"/>
              <a:t>Driftstilskud  2013		25.000,00 kr.</a:t>
            </a:r>
            <a:br>
              <a:rPr lang="da-DK" sz="2400" b="1" dirty="0"/>
            </a:br>
            <a:r>
              <a:rPr lang="da-DK" sz="2400" b="1" dirty="0"/>
              <a:t>Driftstilskud  2014		Kendes endnu ikke</a:t>
            </a:r>
          </a:p>
          <a:p>
            <a:r>
              <a:rPr lang="da-DK" sz="2400" b="1" dirty="0" err="1"/>
              <a:t>GallaOperaen</a:t>
            </a:r>
            <a:r>
              <a:rPr lang="da-DK" sz="2400" b="1" dirty="0"/>
              <a:t> i juni 2013 :</a:t>
            </a:r>
          </a:p>
          <a:p>
            <a:r>
              <a:rPr lang="da-DK" sz="2400" b="1" dirty="0"/>
              <a:t>Kulturudvalget:  		34.500,00 kr.</a:t>
            </a:r>
          </a:p>
          <a:p>
            <a:r>
              <a:rPr lang="da-DK" sz="2400" b="1" dirty="0"/>
              <a:t>Albertslund Bibliotek :	</a:t>
            </a:r>
            <a:r>
              <a:rPr lang="da-DK" sz="2400" b="1" dirty="0" smtClean="0"/>
              <a:t>25.000,00 </a:t>
            </a:r>
            <a:r>
              <a:rPr lang="da-DK" sz="2400" b="1" dirty="0"/>
              <a:t>kr.</a:t>
            </a:r>
          </a:p>
          <a:p>
            <a:r>
              <a:rPr lang="da-DK" sz="2400" b="1" dirty="0" err="1"/>
              <a:t>GallaOperaen</a:t>
            </a:r>
            <a:r>
              <a:rPr lang="da-DK" sz="2400" b="1" dirty="0"/>
              <a:t> 1. juni 2014.</a:t>
            </a:r>
          </a:p>
          <a:p>
            <a:r>
              <a:rPr lang="da-DK" sz="2400" b="1" dirty="0"/>
              <a:t>Biblioteket yder tilskud på </a:t>
            </a:r>
            <a:r>
              <a:rPr lang="da-DK" sz="2400" b="1" dirty="0" smtClean="0"/>
              <a:t>	25.000,00 </a:t>
            </a:r>
            <a:r>
              <a:rPr lang="da-DK" sz="2400" b="1" dirty="0"/>
              <a:t>kr. til </a:t>
            </a:r>
            <a:r>
              <a:rPr lang="da-DK" sz="2400" b="1" dirty="0" err="1"/>
              <a:t>GallaOperaen</a:t>
            </a:r>
            <a:r>
              <a:rPr lang="da-DK" sz="2400" b="1" dirty="0"/>
              <a:t> </a:t>
            </a:r>
            <a:endParaRPr lang="da-DK" sz="2400" b="1" dirty="0" smtClean="0"/>
          </a:p>
          <a:p>
            <a:r>
              <a:rPr lang="da-DK" sz="2400" b="1" dirty="0" smtClean="0"/>
              <a:t>Kulturudvalget – Vides endnu ikke</a:t>
            </a:r>
            <a:r>
              <a:rPr lang="da-DK" sz="2400" b="1" dirty="0"/>
              <a:t/>
            </a:r>
            <a:br>
              <a:rPr lang="da-DK" sz="2400" b="1" dirty="0"/>
            </a:br>
            <a:r>
              <a:rPr lang="da-DK" sz="2400" b="1" dirty="0"/>
              <a:t>Nytårskoncerten 2013 og 2014</a:t>
            </a:r>
          </a:p>
          <a:p>
            <a:r>
              <a:rPr lang="da-DK" sz="2400" b="1" dirty="0"/>
              <a:t>Foreningen har ikke søgt om tilskud til nytårskoncerterne i 2013 og 2014.</a:t>
            </a:r>
          </a:p>
          <a:p>
            <a:endParaRPr lang="da-DK" sz="2400" b="1" dirty="0">
              <a:latin typeface="Arial" panose="020B0604020202020204" pitchFamily="34" charset="0"/>
              <a:cs typeface="Arial" panose="020B0604020202020204" pitchFamily="34" charset="0"/>
            </a:endParaRPr>
          </a:p>
          <a:p>
            <a:endParaRPr lang="da-DK"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686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4" name="Rektangel 3"/>
          <p:cNvSpPr/>
          <p:nvPr/>
        </p:nvSpPr>
        <p:spPr>
          <a:xfrm>
            <a:off x="431032" y="2492896"/>
            <a:ext cx="8712968" cy="3046988"/>
          </a:xfrm>
          <a:prstGeom prst="rect">
            <a:avLst/>
          </a:prstGeom>
        </p:spPr>
        <p:txBody>
          <a:bodyPr wrap="square">
            <a:spAutoFit/>
          </a:bodyPr>
          <a:lstStyle/>
          <a:p>
            <a:r>
              <a:rPr lang="da-DK" sz="3200" b="1" dirty="0"/>
              <a:t>Det er med stor glæde, at vi kan konstatere, at Kommunalbestyrelsen i det kommende budget har afsat 250.000,- kr. i 2014 </a:t>
            </a:r>
            <a:r>
              <a:rPr lang="da-DK" sz="3200" b="1" dirty="0" smtClean="0"/>
              <a:t>og</a:t>
            </a:r>
          </a:p>
          <a:p>
            <a:r>
              <a:rPr lang="da-DK" sz="3200" b="1" dirty="0" smtClean="0"/>
              <a:t>2 </a:t>
            </a:r>
            <a:r>
              <a:rPr lang="da-DK" sz="3200" b="1" dirty="0" err="1"/>
              <a:t>mio</a:t>
            </a:r>
            <a:r>
              <a:rPr lang="da-DK" sz="3200" b="1" dirty="0"/>
              <a:t> kr. i hvert af årene 2015 og 2016 til at gøre </a:t>
            </a:r>
            <a:r>
              <a:rPr lang="da-DK" sz="3200" b="1" dirty="0" err="1"/>
              <a:t>Birkelundgaard</a:t>
            </a:r>
            <a:r>
              <a:rPr lang="da-DK" sz="3200" b="1" dirty="0"/>
              <a:t> endnu bedre egnet til kulturelle aktiviteter.</a:t>
            </a:r>
            <a:endParaRPr lang="da-DK" sz="3200" b="1"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1702488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Jørns Computer\Mine billeder\Birkelundgaard Billeder\Nytårskoncert 2013\Albertslundposten\Nytårs-operagalla15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710" y="4581128"/>
            <a:ext cx="2640911" cy="176060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a-DK" dirty="0"/>
          </a:p>
        </p:txBody>
      </p:sp>
      <p:sp>
        <p:nvSpPr>
          <p:cNvPr id="4" name="Rektangel 3"/>
          <p:cNvSpPr/>
          <p:nvPr/>
        </p:nvSpPr>
        <p:spPr>
          <a:xfrm>
            <a:off x="729101" y="1484784"/>
            <a:ext cx="7704856" cy="2862322"/>
          </a:xfrm>
          <a:prstGeom prst="rect">
            <a:avLst/>
          </a:prstGeom>
        </p:spPr>
        <p:txBody>
          <a:bodyPr wrap="square">
            <a:spAutoFit/>
          </a:bodyPr>
          <a:lstStyle/>
          <a:p>
            <a:pPr algn="ctr"/>
            <a:r>
              <a:rPr lang="da-DK" b="1" dirty="0" smtClean="0"/>
              <a:t>Donationer</a:t>
            </a:r>
          </a:p>
          <a:p>
            <a:pPr algn="ctr"/>
            <a:r>
              <a:rPr lang="da-DK" b="1" dirty="0"/>
              <a:t/>
            </a:r>
            <a:br>
              <a:rPr lang="da-DK" b="1" dirty="0"/>
            </a:br>
            <a:r>
              <a:rPr lang="da-DK" dirty="0"/>
              <a:t>Foreningen har med stor </a:t>
            </a:r>
            <a:r>
              <a:rPr lang="da-DK" dirty="0" smtClean="0"/>
              <a:t>tak i 2013 </a:t>
            </a:r>
            <a:r>
              <a:rPr lang="da-DK" dirty="0"/>
              <a:t>modtaget følgende donationer i årets løb</a:t>
            </a:r>
            <a:r>
              <a:rPr lang="da-DK" dirty="0" smtClean="0"/>
              <a:t>:</a:t>
            </a:r>
          </a:p>
          <a:p>
            <a:pPr algn="ctr"/>
            <a:endParaRPr lang="da-DK" dirty="0"/>
          </a:p>
          <a:p>
            <a:r>
              <a:rPr lang="da-DK" b="1" dirty="0" smtClean="0"/>
              <a:t>Centerforeningen</a:t>
            </a:r>
            <a:r>
              <a:rPr lang="da-DK" dirty="0" smtClean="0"/>
              <a:t> har foræret os et Fadølsanlæg</a:t>
            </a:r>
            <a:endParaRPr lang="da-DK" dirty="0" smtClean="0"/>
          </a:p>
          <a:p>
            <a:r>
              <a:rPr lang="da-DK" dirty="0"/>
              <a:t/>
            </a:r>
            <a:br>
              <a:rPr lang="da-DK" dirty="0"/>
            </a:br>
            <a:r>
              <a:rPr lang="da-DK" b="1" dirty="0" err="1" smtClean="0"/>
              <a:t>NordeaFonden</a:t>
            </a:r>
            <a:r>
              <a:rPr lang="da-DK" dirty="0" smtClean="0"/>
              <a:t> </a:t>
            </a:r>
            <a:r>
              <a:rPr lang="da-DK" dirty="0"/>
              <a:t>har bevilget </a:t>
            </a:r>
            <a:r>
              <a:rPr lang="da-DK" dirty="0" smtClean="0"/>
              <a:t>20.000,- </a:t>
            </a:r>
            <a:r>
              <a:rPr lang="da-DK" dirty="0"/>
              <a:t>til indkøb af </a:t>
            </a:r>
            <a:r>
              <a:rPr lang="da-DK" dirty="0" smtClean="0"/>
              <a:t>Serveringstelte</a:t>
            </a:r>
            <a:endParaRPr lang="da-DK" dirty="0" smtClean="0"/>
          </a:p>
          <a:p>
            <a:r>
              <a:rPr lang="da-DK" b="1" dirty="0" smtClean="0"/>
              <a:t>Vores lokale Nordea </a:t>
            </a:r>
            <a:r>
              <a:rPr lang="da-DK" dirty="0" smtClean="0"/>
              <a:t>afdeling gav Champagne og chokolade til publikum ved Nytårskoncerten</a:t>
            </a:r>
          </a:p>
          <a:p>
            <a:r>
              <a:rPr lang="da-DK" b="1" dirty="0" err="1" smtClean="0"/>
              <a:t>AlbertslundMusikteater</a:t>
            </a:r>
            <a:r>
              <a:rPr lang="da-DK" dirty="0" smtClean="0"/>
              <a:t> stillede teatret til rådighed for </a:t>
            </a:r>
            <a:r>
              <a:rPr lang="da-DK" dirty="0" smtClean="0"/>
              <a:t>Nytårskoncerten igen i år</a:t>
            </a:r>
            <a:endParaRPr lang="da-DK" dirty="0"/>
          </a:p>
        </p:txBody>
      </p:sp>
      <p:pic>
        <p:nvPicPr>
          <p:cNvPr id="23554" name="Picture 2" descr="http://www.kulturhusetbirkelundgaard.dk/sites/all/themes/skabelon/images/Nordea%20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989309"/>
            <a:ext cx="1295400" cy="352426"/>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kulturhusetbirkelundgaard.dk/sites/all/themes/skabelon/images/musikteatret.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166" y="1484784"/>
            <a:ext cx="1276350" cy="542926"/>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24578" name="Billede 4" descr="En lille del af medlemmerne i foreningen Kulturhuset Birkelundgaard sammen med filialdirektør Jacob Faber Andersen, Nordea. Bag dem ses en af de tre nye pavillo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4581128"/>
            <a:ext cx="2705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2013-06-25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888" y="4581128"/>
            <a:ext cx="2403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71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4" name="Rektangel 3"/>
          <p:cNvSpPr/>
          <p:nvPr/>
        </p:nvSpPr>
        <p:spPr>
          <a:xfrm>
            <a:off x="539552" y="1813223"/>
            <a:ext cx="7848871" cy="4247317"/>
          </a:xfrm>
          <a:prstGeom prst="rect">
            <a:avLst/>
          </a:prstGeom>
        </p:spPr>
        <p:txBody>
          <a:bodyPr wrap="square">
            <a:spAutoFit/>
          </a:bodyPr>
          <a:lstStyle/>
          <a:p>
            <a:pPr algn="ctr"/>
            <a:r>
              <a:rPr lang="da-DK" sz="5400" dirty="0"/>
              <a:t>Det var beretningen</a:t>
            </a:r>
          </a:p>
          <a:p>
            <a:r>
              <a:rPr lang="da-DK" sz="5400" dirty="0"/>
              <a:t> </a:t>
            </a:r>
          </a:p>
          <a:p>
            <a:pPr algn="ctr"/>
            <a:r>
              <a:rPr lang="da-DK" sz="5400" dirty="0"/>
              <a:t>Tak for </a:t>
            </a:r>
            <a:endParaRPr lang="da-DK" sz="5400" dirty="0" smtClean="0"/>
          </a:p>
          <a:p>
            <a:pPr algn="ctr"/>
            <a:endParaRPr lang="da-DK" sz="5400" dirty="0"/>
          </a:p>
          <a:p>
            <a:pPr algn="ctr"/>
            <a:r>
              <a:rPr lang="da-DK" sz="5400" dirty="0" smtClean="0"/>
              <a:t>opmærksomheden</a:t>
            </a:r>
            <a:endParaRPr lang="da-DK" sz="5400"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Tree>
    <p:extLst>
      <p:ext uri="{BB962C8B-B14F-4D97-AF65-F5344CB8AC3E}">
        <p14:creationId xmlns:p14="http://schemas.microsoft.com/office/powerpoint/2010/main" val="1308643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457200" y="1600200"/>
            <a:ext cx="4474840" cy="4525963"/>
          </a:xfrm>
        </p:spPr>
        <p:txBody>
          <a:bodyPr>
            <a:normAutofit fontScale="55000" lnSpcReduction="20000"/>
          </a:bodyPr>
          <a:lstStyle/>
          <a:p>
            <a:pPr algn="ctr"/>
            <a:r>
              <a:rPr lang="da-DK" b="1" dirty="0" smtClean="0"/>
              <a:t>Birte Nielsen – Foreningens kasserer siden februar 2010</a:t>
            </a:r>
          </a:p>
          <a:p>
            <a:r>
              <a:rPr lang="da-DK" dirty="0"/>
              <a:t>Birte Nielsen, der har været foreningens kasserer siden 11. februar 2010, har besluttet ikke at genopstille for den kommende periode. </a:t>
            </a:r>
          </a:p>
          <a:p>
            <a:r>
              <a:rPr lang="da-DK" dirty="0"/>
              <a:t>Birte har altid sat en ære i at have foreningens regnskaber á-</a:t>
            </a:r>
            <a:r>
              <a:rPr lang="da-DK" dirty="0" err="1"/>
              <a:t>jourført</a:t>
            </a:r>
            <a:r>
              <a:rPr lang="da-DK" dirty="0"/>
              <a:t> og sikret, at regninger m.v. blev betalt så at sige på en dag til dag basis. Regnskabsførelsen er sket med størst mulig omhu.</a:t>
            </a:r>
          </a:p>
          <a:p>
            <a:r>
              <a:rPr lang="da-DK" dirty="0"/>
              <a:t>Bestyrelsen udtrykker en stor tak til Birte for veludført arbejde og ønsker hende (og René) held og lykke fremover med den nu genvundne fritid.</a:t>
            </a:r>
          </a:p>
          <a:p>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026" name="Picture 2" descr="Birte Niel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204864"/>
            <a:ext cx="230425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42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457200" y="1600200"/>
            <a:ext cx="5410944" cy="4525963"/>
          </a:xfrm>
        </p:spPr>
        <p:txBody>
          <a:bodyPr>
            <a:normAutofit fontScale="62500" lnSpcReduction="20000"/>
          </a:bodyPr>
          <a:lstStyle/>
          <a:p>
            <a:pPr marL="0" lvl="0" indent="0" algn="ctr">
              <a:buSzPts val="1600"/>
              <a:buNone/>
            </a:pPr>
            <a:r>
              <a:rPr lang="da-DK" b="1" u="none" strike="noStrike" dirty="0" smtClean="0">
                <a:effectLst/>
                <a:latin typeface="Arial"/>
                <a:ea typeface="Times New Roman"/>
              </a:rPr>
              <a:t>Hjemmesiden Facebooksiden, logo og Plakaterne</a:t>
            </a:r>
          </a:p>
          <a:p>
            <a:pPr marL="0" lvl="0" indent="0">
              <a:buSzPts val="1600"/>
              <a:buNone/>
            </a:pPr>
            <a:endParaRPr lang="da-DK" b="1" dirty="0">
              <a:latin typeface="Arial"/>
              <a:ea typeface="Times New Roman"/>
            </a:endParaRPr>
          </a:p>
          <a:p>
            <a:pPr marL="0" lvl="0" indent="0">
              <a:buSzPts val="1600"/>
              <a:buNone/>
            </a:pPr>
            <a:r>
              <a:rPr lang="da-DK" dirty="0" smtClean="0">
                <a:effectLst/>
                <a:latin typeface="Arial"/>
                <a:ea typeface="Times New Roman"/>
              </a:rPr>
              <a:t>Foreningens hjemmeside er i årets løb blevet opdateret, så den altid er aktuel for foreningens medlemmer og for andre interesserede. Man kan altid se de kommende arrangementer og planerne for de næste. Endvidere er hjemmesiden efterhånden en dokumentation for foreningens ”gøren og laden” fra starten til nu.</a:t>
            </a:r>
            <a:endParaRPr lang="da-DK" dirty="0" smtClean="0">
              <a:effectLst/>
              <a:latin typeface="Times New Roman"/>
              <a:ea typeface="Times New Roman"/>
            </a:endParaRPr>
          </a:p>
          <a:p>
            <a:pPr>
              <a:spcAft>
                <a:spcPts val="0"/>
              </a:spcAft>
            </a:pPr>
            <a:r>
              <a:rPr lang="da-DK" dirty="0" smtClean="0">
                <a:effectLst/>
                <a:latin typeface="Arial"/>
                <a:ea typeface="Times New Roman"/>
              </a:rPr>
              <a:t>Medlemmerne opfordres til af besøge hjemmesiden, der kan findes på adressen: </a:t>
            </a:r>
            <a:endParaRPr lang="da-DK" dirty="0" smtClean="0">
              <a:effectLst/>
              <a:latin typeface="Times New Roman"/>
              <a:ea typeface="Times New Roman"/>
            </a:endParaRPr>
          </a:p>
          <a:p>
            <a:pPr>
              <a:spcAft>
                <a:spcPts val="0"/>
              </a:spcAft>
            </a:pPr>
            <a:r>
              <a:rPr lang="da-DK" u="sng" dirty="0" smtClean="0">
                <a:solidFill>
                  <a:srgbClr val="0000FF"/>
                </a:solidFill>
                <a:effectLst/>
                <a:latin typeface="Arial"/>
                <a:ea typeface="Times New Roman"/>
                <a:hlinkClick r:id="rId2"/>
              </a:rPr>
              <a:t>http://www.kulturhusetbirkelundgaard.dk/</a:t>
            </a:r>
            <a:endParaRPr lang="da-DK" dirty="0" smtClean="0">
              <a:effectLst/>
              <a:latin typeface="Times New Roman"/>
              <a:ea typeface="Times New Roman"/>
            </a:endParaRPr>
          </a:p>
          <a:p>
            <a:pPr marL="0" indent="0">
              <a:spcAft>
                <a:spcPts val="0"/>
              </a:spcAft>
              <a:buNone/>
            </a:pPr>
            <a:r>
              <a:rPr lang="da-DK" dirty="0" smtClean="0">
                <a:effectLst/>
                <a:latin typeface="Arial"/>
                <a:ea typeface="Times New Roman"/>
              </a:rPr>
              <a:t> </a:t>
            </a:r>
            <a:endParaRPr lang="da-DK" dirty="0" smtClean="0">
              <a:effectLst/>
              <a:latin typeface="Times New Roman"/>
              <a:ea typeface="Times New Roman"/>
            </a:endParaRPr>
          </a:p>
          <a:p>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715" y="2564904"/>
            <a:ext cx="2623185" cy="2391728"/>
          </a:xfrm>
          <a:prstGeom prst="rect">
            <a:avLst/>
          </a:prstGeom>
        </p:spPr>
      </p:pic>
    </p:spTree>
    <p:extLst>
      <p:ext uri="{BB962C8B-B14F-4D97-AF65-F5344CB8AC3E}">
        <p14:creationId xmlns:p14="http://schemas.microsoft.com/office/powerpoint/2010/main" val="2190127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457200" y="1600200"/>
            <a:ext cx="5194920" cy="4525963"/>
          </a:xfrm>
        </p:spPr>
        <p:txBody>
          <a:bodyPr>
            <a:normAutofit fontScale="55000" lnSpcReduction="20000"/>
          </a:bodyPr>
          <a:lstStyle/>
          <a:p>
            <a:pPr marL="0" indent="0" algn="ctr">
              <a:buNone/>
            </a:pPr>
            <a:r>
              <a:rPr lang="da-DK" b="1" dirty="0"/>
              <a:t>Foreningens Facebook side</a:t>
            </a:r>
            <a:endParaRPr lang="da-DK" dirty="0"/>
          </a:p>
          <a:p>
            <a:r>
              <a:rPr lang="da-DK" dirty="0"/>
              <a:t>Foreningen har </a:t>
            </a:r>
            <a:r>
              <a:rPr lang="da-DK" dirty="0" smtClean="0"/>
              <a:t>oprettede sidste år en </a:t>
            </a:r>
            <a:r>
              <a:rPr lang="da-DK" dirty="0"/>
              <a:t>Facebookside, hvor der orienteres om aktiviteter m.v. Denne Facebookside har i øjeblikket 177 </a:t>
            </a:r>
            <a:r>
              <a:rPr lang="da-DK" dirty="0" smtClean="0"/>
              <a:t>(</a:t>
            </a:r>
            <a:r>
              <a:rPr lang="da-DK" dirty="0" smtClean="0"/>
              <a:t>187) </a:t>
            </a:r>
            <a:r>
              <a:rPr lang="da-DK" dirty="0" smtClean="0"/>
              <a:t>medlemmer</a:t>
            </a:r>
            <a:r>
              <a:rPr lang="da-DK" dirty="0"/>
              <a:t>, så den bliver et mere og mere anvendeligt middel til hurtig information til rigtig mange</a:t>
            </a:r>
            <a:r>
              <a:rPr lang="da-DK" dirty="0" smtClean="0"/>
              <a:t>.</a:t>
            </a:r>
            <a:r>
              <a:rPr lang="da-DK" dirty="0"/>
              <a:t> </a:t>
            </a:r>
          </a:p>
          <a:p>
            <a:r>
              <a:rPr lang="da-DK" dirty="0"/>
              <a:t>Steen Kirkegaard Erichsen har trofast lavet plakaterne til foreningens arrangementer. I løbet af i år er denne aktivitet mere og mere overgået til hjemmesideadministratoren, da Steen er travlt optaget af sit arbejde. Mette Møller har også i årets løb bidraget til plakatudarbejdelsen. </a:t>
            </a:r>
          </a:p>
          <a:p>
            <a:r>
              <a:rPr lang="da-DK" dirty="0"/>
              <a:t>Hun har endvidere været behjælpelig med at udforme </a:t>
            </a:r>
            <a:r>
              <a:rPr lang="da-DK" b="1" dirty="0"/>
              <a:t>foreningens nye logo.</a:t>
            </a:r>
            <a:r>
              <a:rPr lang="da-DK" dirty="0"/>
              <a:t> Dette logo kommer efterhånden til at fremgå af alt informationsmateriale, brevpapir, mv. vedrørende foreningen.</a:t>
            </a:r>
          </a:p>
          <a:p>
            <a:pPr marL="0" indent="0">
              <a:buNone/>
            </a:pP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2050" name="Billed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492896"/>
            <a:ext cx="3200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974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pPr marL="0" indent="0" algn="ctr">
              <a:buNone/>
            </a:pPr>
            <a:r>
              <a:rPr lang="da-DK" sz="2800" dirty="0" smtClean="0"/>
              <a:t>Byens Informationstavler</a:t>
            </a:r>
          </a:p>
          <a:p>
            <a:pPr marL="0" indent="0" algn="ctr">
              <a:buNone/>
            </a:pPr>
            <a:r>
              <a:rPr lang="da-DK" sz="2800" dirty="0" smtClean="0"/>
              <a:t>Foreningen reklamerer for foreningen, arrangementer, mv. på Byens informationstavler på Biblioteket, i Musikteatret, På Stationen, på Stadion og ved Café Felix</a:t>
            </a:r>
          </a:p>
          <a:p>
            <a:pPr marL="0" indent="0" algn="ctr">
              <a:buNone/>
            </a:pPr>
            <a:endParaRPr lang="da-DK" dirty="0" smtClean="0"/>
          </a:p>
          <a:p>
            <a:pPr marL="0" indent="0" algn="ctr">
              <a:buNone/>
            </a:pP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3074" name="Picture 2" descr="_MG_09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8589" y="3717032"/>
            <a:ext cx="3865880" cy="22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63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rot="10963429" flipV="1">
            <a:off x="194005" y="-985423"/>
            <a:ext cx="10375522" cy="748777"/>
          </a:xfrm>
        </p:spPr>
        <p:txBody>
          <a:bodyPr>
            <a:noAutofit/>
          </a:bodyPr>
          <a:lstStyle/>
          <a:p>
            <a:endParaRPr lang="da-DK" dirty="0"/>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pic>
        <p:nvPicPr>
          <p:cNvPr id="1026" name="Picture 2" descr="C:\Jørns Computer\Mine billeder\Birkelundgaard Billeder\Laden\Belysning\IMG_2072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170" y="4653136"/>
            <a:ext cx="2815861" cy="21118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Jørns Computer\Mine billeder\Birkelundgaard Billeder\Laden\Billeder fra laden - før overtagelsen\Laden 6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312" y="1453594"/>
            <a:ext cx="2579319" cy="1934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Jørns Computer\Mine billeder\Birkelundgaard Billeder\Laden\Billeder fra laden - før overtagelsen\14-12 CB og Sus i laden -taget fra loft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453594"/>
            <a:ext cx="3213313" cy="24099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G_109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8088" y="1467766"/>
            <a:ext cx="2609875" cy="18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eretning%2020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21607"/>
            <a:ext cx="2553601" cy="19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IMG_827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4793080"/>
            <a:ext cx="2670609" cy="17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Jørns Computer\Mine billeder\Birkelundgaard Billeder\Udlån af laden Materielgården 2012\IMG_3848_edit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5045" y="3863579"/>
            <a:ext cx="3521408" cy="234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2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270705"/>
            <a:ext cx="8227973" cy="1080120"/>
          </a:xfrm>
          <a:prstGeom prst="rect">
            <a:avLst/>
          </a:prstGeom>
        </p:spPr>
      </p:pic>
      <p:sp>
        <p:nvSpPr>
          <p:cNvPr id="4" name="Tekstboks 3"/>
          <p:cNvSpPr txBox="1"/>
          <p:nvPr/>
        </p:nvSpPr>
        <p:spPr>
          <a:xfrm>
            <a:off x="456814" y="1556792"/>
            <a:ext cx="6973102" cy="369332"/>
          </a:xfrm>
          <a:prstGeom prst="rect">
            <a:avLst/>
          </a:prstGeom>
          <a:noFill/>
        </p:spPr>
        <p:txBody>
          <a:bodyPr wrap="square" rtlCol="0">
            <a:spAutoFit/>
          </a:bodyPr>
          <a:lstStyle/>
          <a:p>
            <a:r>
              <a:rPr lang="da-DK" dirty="0" smtClean="0">
                <a:latin typeface="AR JULIAN" panose="02000000000000000000" pitchFamily="2" charset="0"/>
              </a:rPr>
              <a:t>Brugen af laden – gårdspladsen og haven i 2013 </a:t>
            </a:r>
            <a:endParaRPr lang="da-DK" dirty="0">
              <a:latin typeface="AR JULIAN" panose="02000000000000000000" pitchFamily="2" charset="0"/>
            </a:endParaRPr>
          </a:p>
        </p:txBody>
      </p:sp>
      <p:pic>
        <p:nvPicPr>
          <p:cNvPr id="2050" name="Picture 2" descr="IMG_18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4332" y="5398906"/>
            <a:ext cx="1635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18-08-2013 IRSK MUSIK BIRKELUNDGÅRD 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41" y="5216293"/>
            <a:ext cx="1927012" cy="144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Galschiøt i lad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528" y="5221157"/>
            <a:ext cx="2159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MG_59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2478" y="2156774"/>
            <a:ext cx="2705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G_56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3" y="2156773"/>
            <a:ext cx="2705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IMG_186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1894" y="3851447"/>
            <a:ext cx="1939922" cy="129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G_186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9916" y="4077717"/>
            <a:ext cx="16176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Billede 9" descr="http://plimg.no.publicus.com/galleryimage/PL/20130805/ALBERTSLUNDPOSTEN/805009994/PH/0/8/PH-805009994.jpg&amp;Maxw=618&amp;Maxh=411">
            <a:hlinkClick r:id="rId10" tooltip="&quot;&quo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9912" y="2105025"/>
            <a:ext cx="21558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37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536</Words>
  <Application>Microsoft Office PowerPoint</Application>
  <PresentationFormat>Skærmshow (4:3)</PresentationFormat>
  <Paragraphs>119</Paragraphs>
  <Slides>35</Slides>
  <Notes>0</Notes>
  <HiddenSlides>0</HiddenSlides>
  <MMClips>0</MMClips>
  <ScaleCrop>false</ScaleCrop>
  <HeadingPairs>
    <vt:vector size="4" baseType="variant">
      <vt:variant>
        <vt:lpstr>Tema</vt:lpstr>
      </vt:variant>
      <vt:variant>
        <vt:i4>1</vt:i4>
      </vt:variant>
      <vt:variant>
        <vt:lpstr>Diastitler</vt:lpstr>
      </vt:variant>
      <vt:variant>
        <vt:i4>35</vt:i4>
      </vt:variant>
    </vt:vector>
  </HeadingPairs>
  <TitlesOfParts>
    <vt:vector size="36" baseType="lpstr">
      <vt:lpstr>Kontortema</vt:lpstr>
      <vt:lpstr>PowerPoint-præsentation</vt:lpstr>
      <vt:lpstr>               </vt:lpstr>
      <vt:lpstr>     Bestyrelsens sammensætning 2013</vt:lpstr>
      <vt:lpstr>PowerPoint-præsentation</vt:lpstr>
      <vt:lpstr>PowerPoint-præsentation</vt:lpstr>
      <vt:lpstr>PowerPoint-præsentation</vt:lpstr>
      <vt:lpstr>PowerPoint-præsentation</vt:lpstr>
      <vt:lpstr>PowerPoint-præsentation</vt:lpstr>
      <vt:lpstr>PowerPoint-præsentation</vt:lpstr>
      <vt:lpstr>j</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Bestyrelsens sammensætning 2012 Hjemmesiden Nyhedsbreve Laden Længen Arrangementer i 2012 og foreløbige planer for 2013 Arbejdsgrupperne Tilskud fra Kommunen Anskaffelser  Donationer</dc:title>
  <dc:creator>Jørn</dc:creator>
  <cp:lastModifiedBy>Jørn</cp:lastModifiedBy>
  <cp:revision>86</cp:revision>
  <dcterms:created xsi:type="dcterms:W3CDTF">2013-02-01T13:47:45Z</dcterms:created>
  <dcterms:modified xsi:type="dcterms:W3CDTF">2014-02-05T16:38:12Z</dcterms:modified>
</cp:coreProperties>
</file>